
<file path=[Content_Types].xml><?xml version="1.0" encoding="utf-8"?>
<Types xmlns="http://schemas.openxmlformats.org/package/2006/content-types">
  <Default Extension="bin" ContentType="application/vnd.ms-office.activeX"/>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ctiveX/activeX1.xml" ContentType="application/vnd.ms-office.activeX+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413" r:id="rId4"/>
    <p:sldId id="741" r:id="rId5"/>
    <p:sldId id="733" r:id="rId6"/>
    <p:sldId id="734" r:id="rId7"/>
    <p:sldId id="742" r:id="rId8"/>
    <p:sldId id="410" r:id="rId9"/>
    <p:sldId id="737" r:id="rId10"/>
    <p:sldId id="735" r:id="rId11"/>
    <p:sldId id="685" r:id="rId12"/>
    <p:sldId id="740" r:id="rId13"/>
    <p:sldId id="684" r:id="rId14"/>
    <p:sldId id="736" r:id="rId15"/>
    <p:sldId id="739" r:id="rId16"/>
    <p:sldId id="738" r:id="rId17"/>
    <p:sldId id="664" r:id="rId18"/>
    <p:sldId id="707" r:id="rId19"/>
    <p:sldId id="709" r:id="rId20"/>
    <p:sldId id="710" r:id="rId21"/>
    <p:sldId id="711" r:id="rId22"/>
    <p:sldId id="712" r:id="rId23"/>
    <p:sldId id="713" r:id="rId24"/>
    <p:sldId id="714" r:id="rId25"/>
    <p:sldId id="731" r:id="rId26"/>
    <p:sldId id="715" r:id="rId27"/>
    <p:sldId id="716" r:id="rId28"/>
    <p:sldId id="717" r:id="rId29"/>
    <p:sldId id="718" r:id="rId30"/>
    <p:sldId id="719" r:id="rId31"/>
    <p:sldId id="720" r:id="rId32"/>
    <p:sldId id="721" r:id="rId33"/>
    <p:sldId id="722" r:id="rId34"/>
    <p:sldId id="723" r:id="rId35"/>
    <p:sldId id="732" r:id="rId36"/>
    <p:sldId id="725" r:id="rId37"/>
    <p:sldId id="726" r:id="rId38"/>
    <p:sldId id="727" r:id="rId39"/>
    <p:sldId id="705" r:id="rId40"/>
    <p:sldId id="729" r:id="rId41"/>
    <p:sldId id="584" r:id="rId42"/>
    <p:sldId id="743" r:id="rId43"/>
    <p:sldId id="744" r:id="rId44"/>
    <p:sldId id="745" r:id="rId45"/>
    <p:sldId id="588" r:id="rId46"/>
    <p:sldId id="648" r:id="rId47"/>
    <p:sldId id="746" r:id="rId48"/>
    <p:sldId id="589" r:id="rId49"/>
    <p:sldId id="747" r:id="rId50"/>
    <p:sldId id="749" r:id="rId51"/>
    <p:sldId id="751" r:id="rId52"/>
    <p:sldId id="752" r:id="rId53"/>
    <p:sldId id="753" r:id="rId54"/>
    <p:sldId id="754" r:id="rId55"/>
    <p:sldId id="755" r:id="rId56"/>
    <p:sldId id="750" r:id="rId57"/>
  </p:sldIdLst>
  <p:sldSz cx="9144000" cy="6858000" type="screen4x3"/>
  <p:notesSz cx="6797675" cy="9928225"/>
  <p:defaultTextStyle>
    <a:defPPr>
      <a:defRPr lang="zh-CN"/>
    </a:defPPr>
    <a:lvl1pPr algn="ctr"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bg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000066"/>
    <a:srgbClr val="0000CC"/>
    <a:srgbClr val="0000FF"/>
    <a:srgbClr val="CCFFFF"/>
    <a:srgbClr val="0066CC"/>
    <a:srgbClr val="00CC00"/>
    <a:srgbClr val="FF66FF"/>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74912" autoAdjust="0"/>
  </p:normalViewPr>
  <p:slideViewPr>
    <p:cSldViewPr>
      <p:cViewPr varScale="1">
        <p:scale>
          <a:sx n="82" d="100"/>
          <a:sy n="82" d="100"/>
        </p:scale>
        <p:origin x="28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chemeClr val="tx1"/>
                </a:solidFill>
              </a:defRPr>
            </a:lvl1pPr>
          </a:lstStyle>
          <a:p>
            <a:endParaRPr lang="en-US" altLang="zh-CN"/>
          </a:p>
        </p:txBody>
      </p:sp>
      <p:sp>
        <p:nvSpPr>
          <p:cNvPr id="5123" name="Rectangle 3"/>
          <p:cNvSpPr>
            <a:spLocks noGrp="1" noChangeArrowheads="1"/>
          </p:cNvSpPr>
          <p:nvPr>
            <p:ph type="dt" idx="1"/>
          </p:nvPr>
        </p:nvSpPr>
        <p:spPr bwMode="auto">
          <a:xfrm>
            <a:off x="3850443"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en-US" altLang="zh-CN"/>
          </a:p>
        </p:txBody>
      </p:sp>
      <p:sp>
        <p:nvSpPr>
          <p:cNvPr id="5124"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79768" y="4715907"/>
            <a:ext cx="5438140" cy="44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p:cNvSpPr>
            <a:spLocks noGrp="1" noChangeArrowheads="1"/>
          </p:cNvSpPr>
          <p:nvPr>
            <p:ph type="ftr" sz="quarter" idx="4"/>
          </p:nvPr>
        </p:nvSpPr>
        <p:spPr bwMode="auto">
          <a:xfrm>
            <a:off x="0" y="9430091"/>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solidFill>
                  <a:schemeClr val="tx1"/>
                </a:solidFill>
              </a:defRPr>
            </a:lvl1pPr>
          </a:lstStyle>
          <a:p>
            <a:endParaRPr lang="en-US" altLang="zh-CN"/>
          </a:p>
        </p:txBody>
      </p:sp>
      <p:sp>
        <p:nvSpPr>
          <p:cNvPr id="5127" name="Rectangle 7"/>
          <p:cNvSpPr>
            <a:spLocks noGrp="1" noChangeArrowheads="1"/>
          </p:cNvSpPr>
          <p:nvPr>
            <p:ph type="sldNum" sz="quarter" idx="5"/>
          </p:nvPr>
        </p:nvSpPr>
        <p:spPr bwMode="auto">
          <a:xfrm>
            <a:off x="3850443" y="9430091"/>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6791F20F-3839-48AC-B5FE-E5969B99165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www.webmd.com/alzheimers/default.htm" TargetMode="External"/><Relationship Id="rId13" Type="http://schemas.openxmlformats.org/officeDocument/2006/relationships/hyperlink" Target="https://www.webmd.com/depression/antidepressants-9/slideshow-antidepressants" TargetMode="External"/><Relationship Id="rId18" Type="http://schemas.openxmlformats.org/officeDocument/2006/relationships/hyperlink" Target="https://www.webmd.com/drugs/drug-17524-zaleplon+oral.aspx" TargetMode="External"/><Relationship Id="rId3" Type="http://schemas.openxmlformats.org/officeDocument/2006/relationships/hyperlink" Target="https://www.webmd.com/alzheimers/guide/alzheimers-sleep-problems#1-2" TargetMode="External"/><Relationship Id="rId21" Type="http://schemas.openxmlformats.org/officeDocument/2006/relationships/hyperlink" Target="https://www.webmd.com/alzheimers/ss/slideshow-alzheimers-overview" TargetMode="External"/><Relationship Id="rId7" Type="http://schemas.openxmlformats.org/officeDocument/2006/relationships/hyperlink" Target="https://www.webmd.com/alzheimers/guide/manage-sundowning" TargetMode="External"/><Relationship Id="rId12" Type="http://schemas.openxmlformats.org/officeDocument/2006/relationships/hyperlink" Target="https://www.webmd.com/drugs/mono-9218-DONEPEZIL+-+ORAL.aspx?drugid=14334&amp;drugname=Donepezil+Oral" TargetMode="External"/><Relationship Id="rId17" Type="http://schemas.openxmlformats.org/officeDocument/2006/relationships/hyperlink" Target="https://www.webmd.com/drugs/drug-8715-temazepam+oral.aspx" TargetMode="External"/><Relationship Id="rId25" Type="http://schemas.openxmlformats.org/officeDocument/2006/relationships/hyperlink" Target="https://www.webmd.com/sleep-disorders/ss/slideshow-sleep-disorders-overview" TargetMode="External"/><Relationship Id="rId2" Type="http://schemas.openxmlformats.org/officeDocument/2006/relationships/slide" Target="../slides/slide27.xml"/><Relationship Id="rId16" Type="http://schemas.openxmlformats.org/officeDocument/2006/relationships/hyperlink" Target="https://www.webmd.com/drugs/mono-5244-LORAZEPAM+-+ORAL.aspx?drugid=8892&amp;drugname=lorazepam+oral" TargetMode="External"/><Relationship Id="rId20" Type="http://schemas.openxmlformats.org/officeDocument/2006/relationships/hyperlink" Target="https://www.webmd.com/alzheimers/guide/alzheimers-dementia" TargetMode="External"/><Relationship Id="rId1" Type="http://schemas.openxmlformats.org/officeDocument/2006/relationships/notesMaster" Target="../notesMasters/notesMaster1.xml"/><Relationship Id="rId6" Type="http://schemas.openxmlformats.org/officeDocument/2006/relationships/hyperlink" Target="https://www.webmd.com/sleep-disorders/default.htm" TargetMode="External"/><Relationship Id="rId11" Type="http://schemas.openxmlformats.org/officeDocument/2006/relationships/hyperlink" Target="https://www.webmd.com/sleep-disorders/sleep-apnea/default.htm" TargetMode="External"/><Relationship Id="rId24" Type="http://schemas.openxmlformats.org/officeDocument/2006/relationships/hyperlink" Target="https://www.webmd.com/alzheimers/guide/alzheimers-sleep-problems" TargetMode="External"/><Relationship Id="rId5" Type="http://schemas.openxmlformats.org/officeDocument/2006/relationships/hyperlink" Target="https://www.webmd.com/alzheimers/guide/alzheimers-sleep-problems#2-4" TargetMode="External"/><Relationship Id="rId15" Type="http://schemas.openxmlformats.org/officeDocument/2006/relationships/hyperlink" Target="https://www.webmd.com/drugs/2/drug-11188/trazodone+oral/details" TargetMode="External"/><Relationship Id="rId23" Type="http://schemas.openxmlformats.org/officeDocument/2006/relationships/hyperlink" Target="https://www.webmd.com/diet/rm-quiz-caffeine-myths" TargetMode="External"/><Relationship Id="rId10" Type="http://schemas.openxmlformats.org/officeDocument/2006/relationships/hyperlink" Target="https://www.webmd.com/brain/restless-legs-syndrome/default.htm" TargetMode="External"/><Relationship Id="rId19" Type="http://schemas.openxmlformats.org/officeDocument/2006/relationships/hyperlink" Target="https://www.webmd.com/drugs/mono-2034-RISPERIDONE+-+ORAL.aspx?drugid=6283&amp;drugname=risperidone+oral" TargetMode="External"/><Relationship Id="rId4" Type="http://schemas.openxmlformats.org/officeDocument/2006/relationships/hyperlink" Target="https://www.webmd.com/alzheimers/guide/alzheimers-sleep-problems#2-3" TargetMode="External"/><Relationship Id="rId9" Type="http://schemas.openxmlformats.org/officeDocument/2006/relationships/hyperlink" Target="https://www.webmd.com/diet/caffeine-myths-and-facts" TargetMode="External"/><Relationship Id="rId14" Type="http://schemas.openxmlformats.org/officeDocument/2006/relationships/hyperlink" Target="https://www.webmd.com/drugs/2/drug-10710/nortriptyline+oral/details" TargetMode="External"/><Relationship Id="rId22" Type="http://schemas.openxmlformats.org/officeDocument/2006/relationships/hyperlink" Target="https://www.webmd.com/fitness-exercise/default.ht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ocregister.com/articles/sage-745567-duma-brain.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www.zgxl.net/sljk/imgbody/shiguan.htm" TargetMode="External"/><Relationship Id="rId13" Type="http://schemas.openxmlformats.org/officeDocument/2006/relationships/hyperlink" Target="http://www.zgxl.net/sljk/imgbody/huichang.htm" TargetMode="External"/><Relationship Id="rId18" Type="http://schemas.openxmlformats.org/officeDocument/2006/relationships/hyperlink" Target="http://www.zgxl.net/sljk/imgbody/tyx.htm" TargetMode="External"/><Relationship Id="rId26" Type="http://schemas.openxmlformats.org/officeDocument/2006/relationships/hyperlink" Target="http://www.zgxl.net/sljk/yyyjk/zhifang.htm" TargetMode="External"/><Relationship Id="rId3" Type="http://schemas.openxmlformats.org/officeDocument/2006/relationships/hyperlink" Target="http://www.zgxl.net/sljk/imgbody/xhg.htm" TargetMode="External"/><Relationship Id="rId21" Type="http://schemas.openxmlformats.org/officeDocument/2006/relationships/hyperlink" Target="http://www.zgxl.net/sljk/imgbody/xhhxs.htm" TargetMode="External"/><Relationship Id="rId7" Type="http://schemas.openxmlformats.org/officeDocument/2006/relationships/hyperlink" Target="http://www.zgxl.net/sljk/imgbody/yanhou.htm" TargetMode="External"/><Relationship Id="rId12" Type="http://schemas.openxmlformats.org/officeDocument/2006/relationships/hyperlink" Target="http://www.zgxl.net/sljk/imgbody/kongchng.htm" TargetMode="External"/><Relationship Id="rId17" Type="http://schemas.openxmlformats.org/officeDocument/2006/relationships/hyperlink" Target="http://www.zgxl.net/sljk/imgbody/zhichang.htm" TargetMode="External"/><Relationship Id="rId25" Type="http://schemas.openxmlformats.org/officeDocument/2006/relationships/hyperlink" Target="http://www.zgxl.net/sljk/yyyjk/dbz.htm" TargetMode="External"/><Relationship Id="rId2" Type="http://schemas.openxmlformats.org/officeDocument/2006/relationships/slide" Target="../slides/slide43.xml"/><Relationship Id="rId16" Type="http://schemas.openxmlformats.org/officeDocument/2006/relationships/hyperlink" Target="http://www.zgxl.net/sljk/imgbody/jiechang.htm" TargetMode="External"/><Relationship Id="rId20" Type="http://schemas.openxmlformats.org/officeDocument/2006/relationships/hyperlink" Target="http://www.zgxl.net/sljk/imgbody/yi.htm" TargetMode="External"/><Relationship Id="rId29" Type="http://schemas.openxmlformats.org/officeDocument/2006/relationships/hyperlink" Target="http://www.zgxl.net/sljk/imgbody/lby.htm" TargetMode="External"/><Relationship Id="rId1" Type="http://schemas.openxmlformats.org/officeDocument/2006/relationships/notesMaster" Target="../notesMasters/notesMaster1.xml"/><Relationship Id="rId6" Type="http://schemas.openxmlformats.org/officeDocument/2006/relationships/hyperlink" Target="http://www.zgxl.net/sljk/imgbody/kouqiang.htm" TargetMode="External"/><Relationship Id="rId11" Type="http://schemas.openxmlformats.org/officeDocument/2006/relationships/hyperlink" Target="http://www.zgxl.net/sljk/imgbody/sezc.htm" TargetMode="External"/><Relationship Id="rId24" Type="http://schemas.openxmlformats.org/officeDocument/2006/relationships/hyperlink" Target="http://www.zgxl.net/sljk/yyyjk/kwz.htm" TargetMode="External"/><Relationship Id="rId5" Type="http://schemas.openxmlformats.org/officeDocument/2006/relationships/hyperlink" Target="http://www.zgxl.net/sljk/imgbody/gangmen.htm" TargetMode="External"/><Relationship Id="rId15" Type="http://schemas.openxmlformats.org/officeDocument/2006/relationships/hyperlink" Target="http://www.zgxl.net/sljk/imgbody/mangchng.htm" TargetMode="External"/><Relationship Id="rId23" Type="http://schemas.openxmlformats.org/officeDocument/2006/relationships/hyperlink" Target="http://www.zgxl.net/sljk/yyyjk/shui.htm" TargetMode="External"/><Relationship Id="rId28" Type="http://schemas.openxmlformats.org/officeDocument/2006/relationships/hyperlink" Target="http://www.zgxl.net/sljk/imgbody/xueye.htm" TargetMode="External"/><Relationship Id="rId10" Type="http://schemas.openxmlformats.org/officeDocument/2006/relationships/hyperlink" Target="http://www.zgxl.net/sljk/imgbody/xiaochng.htm" TargetMode="External"/><Relationship Id="rId19" Type="http://schemas.openxmlformats.org/officeDocument/2006/relationships/hyperlink" Target="http://www.zgxl.net/sljk/imgbody/gan.htm" TargetMode="External"/><Relationship Id="rId4" Type="http://schemas.openxmlformats.org/officeDocument/2006/relationships/hyperlink" Target="http://www.zgxl.net/sljk/imgbody/xhx.htm" TargetMode="External"/><Relationship Id="rId9" Type="http://schemas.openxmlformats.org/officeDocument/2006/relationships/hyperlink" Target="http://www.zgxl.net/sljk/imgbody/wei.htm" TargetMode="External"/><Relationship Id="rId14" Type="http://schemas.openxmlformats.org/officeDocument/2006/relationships/hyperlink" Target="http://www.zgxl.net/sljk/imgbody/dachang.htm" TargetMode="External"/><Relationship Id="rId22" Type="http://schemas.openxmlformats.org/officeDocument/2006/relationships/hyperlink" Target="http://www.zgxl.net/sljk/yyyjk/wss/wss.htm" TargetMode="External"/><Relationship Id="rId27" Type="http://schemas.openxmlformats.org/officeDocument/2006/relationships/hyperlink" Target="http://www.zgxl.net/sljk/yyyjk/tshhw.htm" TargetMode="External"/><Relationship Id="rId30" Type="http://schemas.openxmlformats.org/officeDocument/2006/relationships/hyperlink" Target="http://www.zgxl.net/sljk/imgbody/dabian.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77D0DB-919F-4499-A570-CF4D4B6FAAB3}" type="slidenum">
              <a:rPr lang="en-US" altLang="zh-CN"/>
              <a:pPr/>
              <a:t>1</a:t>
            </a:fld>
            <a:endParaRPr lang="en-US" altLang="zh-CN"/>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r>
              <a:rPr lang="zh-CN" altLang="en-US" dirty="0"/>
              <a:t>神经内分泌</a:t>
            </a:r>
            <a:endParaRPr lang="en-US" altLang="zh-CN" dirty="0"/>
          </a:p>
          <a:p>
            <a:r>
              <a:rPr lang="en-US" altLang="zh-CN" dirty="0"/>
              <a:t>neuroendocrine</a:t>
            </a:r>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11</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1" kern="1200" dirty="0">
                <a:solidFill>
                  <a:schemeClr val="tx1"/>
                </a:solidFill>
                <a:effectLst/>
                <a:latin typeface="Arial" panose="020B0604020202020204" pitchFamily="34" charset="0"/>
                <a:ea typeface="宋体" panose="02010600030101010101" pitchFamily="2" charset="-122"/>
                <a:cs typeface="+mn-cs"/>
              </a:rPr>
              <a:t>1</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en-US" altLang="zh-CN" sz="1200" b="1" kern="1200" dirty="0">
                <a:solidFill>
                  <a:schemeClr val="tx1"/>
                </a:solidFill>
                <a:effectLst/>
                <a:latin typeface="Arial" panose="020B0604020202020204" pitchFamily="34" charset="0"/>
                <a:ea typeface="宋体" panose="02010600030101010101" pitchFamily="2" charset="-122"/>
                <a:cs typeface="+mn-cs"/>
              </a:rPr>
              <a:t>SCID</a:t>
            </a:r>
            <a:r>
              <a:rPr lang="zh-CN" altLang="zh-CN" sz="1200" b="1" kern="1200" dirty="0">
                <a:solidFill>
                  <a:schemeClr val="tx1"/>
                </a:solidFill>
                <a:effectLst/>
                <a:latin typeface="Arial" panose="020B0604020202020204" pitchFamily="34" charset="0"/>
                <a:ea typeface="宋体" panose="02010600030101010101" pitchFamily="2" charset="-122"/>
                <a:cs typeface="+mn-cs"/>
              </a:rPr>
              <a:t>小鼠</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是有自发重症联合免疫缺陷突变的白化品系，该突变妨碍了</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细胞的发育和成熟。但是</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小鼠有正常的</a:t>
            </a:r>
            <a:r>
              <a:rPr lang="en-US" altLang="zh-CN" sz="1200" kern="1200" dirty="0">
                <a:solidFill>
                  <a:schemeClr val="tx1"/>
                </a:solidFill>
                <a:effectLst/>
                <a:latin typeface="Arial" panose="020B0604020202020204" pitchFamily="34" charset="0"/>
                <a:ea typeface="宋体" panose="02010600030101010101" pitchFamily="2" charset="-122"/>
                <a:cs typeface="+mn-cs"/>
              </a:rPr>
              <a:t>NK</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细胞，巨噬细胞和粒细胞。它们的外观和正常小鼠一样。</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小鼠的</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淋巴细胞与</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淋巴细胞联合功能缺失，胸腺、脾、淋巴结的重量不及正常的</a:t>
            </a:r>
            <a:r>
              <a:rPr lang="en-US" altLang="zh-CN" sz="1200" kern="1200" dirty="0">
                <a:solidFill>
                  <a:schemeClr val="tx1"/>
                </a:solidFill>
                <a:effectLst/>
                <a:latin typeface="Arial" panose="020B0604020202020204" pitchFamily="34" charset="0"/>
                <a:ea typeface="宋体" panose="02010600030101010101" pitchFamily="2" charset="-122"/>
                <a:cs typeface="+mn-cs"/>
              </a:rPr>
              <a:t>30%</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小鼠在肿瘤学、免疫学、微生物学、生殖医学等领域研究中得到广泛应用，是</a:t>
            </a:r>
            <a:r>
              <a:rPr lang="en-US" altLang="zh-CN" sz="1200" kern="1200" dirty="0">
                <a:solidFill>
                  <a:schemeClr val="tx1"/>
                </a:solidFill>
                <a:effectLst/>
                <a:latin typeface="Arial" panose="020B0604020202020204" pitchFamily="34" charset="0"/>
                <a:ea typeface="宋体" panose="02010600030101010101" pitchFamily="2" charset="-122"/>
                <a:cs typeface="+mn-cs"/>
              </a:rPr>
              <a:t>PDX</a:t>
            </a:r>
            <a:r>
              <a:rPr lang="zh-CN" altLang="zh-CN" sz="1200" kern="1200" dirty="0">
                <a:solidFill>
                  <a:schemeClr val="tx1"/>
                </a:solidFill>
                <a:effectLst/>
                <a:latin typeface="Arial" panose="020B0604020202020204" pitchFamily="34" charset="0"/>
                <a:ea typeface="宋体" panose="02010600030101010101" pitchFamily="2" charset="-122"/>
                <a:cs typeface="+mn-cs"/>
              </a:rPr>
              <a:t>模型的良好宿主。少数</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小鼠，在青年期可出现一定程度的免疫功能恢复，此即为</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小鼠的渗漏现象。其渗漏现象不遗传，但与小鼠的年龄、品系、饲养环境有关。</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小鼠极易感染，在高度洁净的</a:t>
            </a:r>
            <a:r>
              <a:rPr lang="en-US" altLang="zh-CN" sz="1200" kern="1200" dirty="0">
                <a:solidFill>
                  <a:schemeClr val="tx1"/>
                </a:solidFill>
                <a:effectLst/>
                <a:latin typeface="Arial" panose="020B0604020202020204" pitchFamily="34" charset="0"/>
                <a:ea typeface="宋体" panose="02010600030101010101" pitchFamily="2" charset="-122"/>
                <a:cs typeface="+mn-cs"/>
              </a:rPr>
              <a:t>SPF</a:t>
            </a:r>
            <a:r>
              <a:rPr lang="zh-CN" altLang="zh-CN" sz="1200" kern="1200" dirty="0">
                <a:solidFill>
                  <a:schemeClr val="tx1"/>
                </a:solidFill>
                <a:effectLst/>
                <a:latin typeface="Arial" panose="020B0604020202020204" pitchFamily="34" charset="0"/>
                <a:ea typeface="宋体" panose="02010600030101010101" pitchFamily="2" charset="-122"/>
                <a:cs typeface="+mn-cs"/>
              </a:rPr>
              <a:t>环境下可存活</a:t>
            </a:r>
            <a:r>
              <a:rPr lang="en-US" altLang="zh-CN" sz="1200" kern="1200" dirty="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年以上。</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b="1" kern="1200" dirty="0">
                <a:solidFill>
                  <a:schemeClr val="tx1"/>
                </a:solidFill>
                <a:effectLst/>
                <a:latin typeface="Arial" panose="020B0604020202020204" pitchFamily="34" charset="0"/>
                <a:ea typeface="宋体" panose="02010600030101010101" pitchFamily="2" charset="-122"/>
                <a:cs typeface="+mn-cs"/>
              </a:rPr>
              <a:t>2</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en-US" altLang="zh-CN" sz="1200" b="1" kern="1200" dirty="0">
                <a:solidFill>
                  <a:schemeClr val="tx1"/>
                </a:solidFill>
                <a:effectLst/>
                <a:latin typeface="Arial" panose="020B0604020202020204" pitchFamily="34" charset="0"/>
                <a:ea typeface="宋体" panose="02010600030101010101" pitchFamily="2" charset="-122"/>
                <a:cs typeface="+mn-cs"/>
              </a:rPr>
              <a:t>NOD-SCID</a:t>
            </a:r>
            <a:r>
              <a:rPr lang="zh-CN" altLang="zh-CN" sz="1200" b="1" kern="1200" dirty="0">
                <a:solidFill>
                  <a:schemeClr val="tx1"/>
                </a:solidFill>
                <a:effectLst/>
                <a:latin typeface="Arial" panose="020B0604020202020204" pitchFamily="34" charset="0"/>
                <a:ea typeface="宋体" panose="02010600030101010101" pitchFamily="2" charset="-122"/>
                <a:cs typeface="+mn-cs"/>
              </a:rPr>
              <a:t>小鼠</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与普通</a:t>
            </a:r>
            <a:r>
              <a:rPr lang="en-US" altLang="zh-CN" sz="1200" kern="1200" dirty="0">
                <a:solidFill>
                  <a:schemeClr val="tx1"/>
                </a:solidFill>
                <a:effectLst/>
                <a:latin typeface="Arial" panose="020B0604020202020204" pitchFamily="34" charset="0"/>
                <a:ea typeface="宋体" panose="02010600030101010101" pitchFamily="2" charset="-122"/>
                <a:cs typeface="+mn-cs"/>
              </a:rPr>
              <a:t>SICD</a:t>
            </a:r>
            <a:r>
              <a:rPr lang="zh-CN" altLang="zh-CN" sz="1200" kern="1200" dirty="0">
                <a:solidFill>
                  <a:schemeClr val="tx1"/>
                </a:solidFill>
                <a:effectLst/>
                <a:latin typeface="Arial" panose="020B0604020202020204" pitchFamily="34" charset="0"/>
                <a:ea typeface="宋体" panose="02010600030101010101" pitchFamily="2" charset="-122"/>
                <a:cs typeface="+mn-cs"/>
              </a:rPr>
              <a:t>相比</a:t>
            </a:r>
            <a:r>
              <a:rPr lang="en-US" altLang="zh-CN" sz="1200" kern="1200" dirty="0">
                <a:solidFill>
                  <a:schemeClr val="tx1"/>
                </a:solidFill>
                <a:effectLst/>
                <a:latin typeface="Arial" panose="020B0604020202020204" pitchFamily="34" charset="0"/>
                <a:ea typeface="宋体" panose="02010600030101010101" pitchFamily="2" charset="-122"/>
                <a:cs typeface="+mn-cs"/>
              </a:rPr>
              <a:t>NK</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细胞活性低，具有更低的免疫恢复几率。</a:t>
            </a:r>
            <a:r>
              <a:rPr lang="en-US" altLang="zh-CN" sz="1200" kern="1200" dirty="0">
                <a:solidFill>
                  <a:schemeClr val="tx1"/>
                </a:solidFill>
                <a:effectLst/>
                <a:latin typeface="Arial" panose="020B0604020202020204" pitchFamily="34" charset="0"/>
                <a:ea typeface="宋体" panose="02010600030101010101" pitchFamily="2" charset="-122"/>
                <a:cs typeface="+mn-cs"/>
              </a:rPr>
              <a:t>NOD-SCID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小鼠是在</a:t>
            </a:r>
            <a:r>
              <a:rPr lang="en-US" altLang="zh-CN" sz="1200" kern="1200" dirty="0">
                <a:solidFill>
                  <a:schemeClr val="tx1"/>
                </a:solidFill>
                <a:effectLst/>
                <a:latin typeface="Arial" panose="020B0604020202020204" pitchFamily="34" charset="0"/>
                <a:ea typeface="宋体" panose="02010600030101010101" pitchFamily="2" charset="-122"/>
                <a:cs typeface="+mn-cs"/>
              </a:rPr>
              <a:t>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小鼠的基础上与非肥胖性糖尿病小鼠</a:t>
            </a:r>
            <a:r>
              <a:rPr lang="en-US" altLang="zh-CN" sz="1200" kern="1200" dirty="0">
                <a:solidFill>
                  <a:schemeClr val="tx1"/>
                </a:solidFill>
                <a:effectLst/>
                <a:latin typeface="Arial" panose="020B0604020202020204" pitchFamily="34" charset="0"/>
                <a:ea typeface="宋体" panose="02010600030101010101" pitchFamily="2" charset="-122"/>
                <a:cs typeface="+mn-cs"/>
              </a:rPr>
              <a:t>(NOD/Lt)</a:t>
            </a:r>
            <a:r>
              <a:rPr lang="zh-CN" altLang="zh-CN" sz="1200" kern="1200" dirty="0">
                <a:solidFill>
                  <a:schemeClr val="tx1"/>
                </a:solidFill>
                <a:effectLst/>
                <a:latin typeface="Arial" panose="020B0604020202020204" pitchFamily="34" charset="0"/>
                <a:ea typeface="宋体" panose="02010600030101010101" pitchFamily="2" charset="-122"/>
                <a:cs typeface="+mn-cs"/>
              </a:rPr>
              <a:t>品系回交的免疫缺陷鼠。</a:t>
            </a:r>
            <a:r>
              <a:rPr lang="en-US" altLang="zh-CN" sz="1200" kern="1200" dirty="0">
                <a:solidFill>
                  <a:schemeClr val="tx1"/>
                </a:solidFill>
                <a:effectLst/>
                <a:latin typeface="Arial" panose="020B0604020202020204" pitchFamily="34" charset="0"/>
                <a:ea typeface="宋体" panose="02010600030101010101" pitchFamily="2" charset="-122"/>
                <a:cs typeface="+mn-cs"/>
              </a:rPr>
              <a:t>NOD-SCID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小鼠既有先天免疫缺陷，又有</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淋巴细胞缺乏，各种肿瘤细胞可以植入，且较少发生排斥反应及移植物抗宿主病</a:t>
            </a:r>
            <a:r>
              <a:rPr lang="en-US" altLang="zh-CN" sz="1200" kern="1200" dirty="0">
                <a:solidFill>
                  <a:schemeClr val="tx1"/>
                </a:solidFill>
                <a:effectLst/>
                <a:latin typeface="Arial" panose="020B0604020202020204" pitchFamily="34" charset="0"/>
                <a:ea typeface="宋体" panose="02010600030101010101" pitchFamily="2" charset="-122"/>
                <a:cs typeface="+mn-cs"/>
              </a:rPr>
              <a:t>(GVHD)</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NOD-SCID</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小鼠因易产生胸腺淋巴瘤，在特殊无菌環境的寿命仅</a:t>
            </a:r>
            <a:r>
              <a:rPr lang="en-US" altLang="zh-CN" sz="1200" kern="1200" dirty="0">
                <a:solidFill>
                  <a:schemeClr val="tx1"/>
                </a:solidFill>
                <a:effectLst/>
                <a:latin typeface="Arial" panose="020B0604020202020204" pitchFamily="34" charset="0"/>
                <a:ea typeface="宋体" panose="02010600030101010101" pitchFamily="2" charset="-122"/>
                <a:cs typeface="+mn-cs"/>
              </a:rPr>
              <a:t>8.5</a:t>
            </a:r>
            <a:r>
              <a:rPr lang="zh-CN" altLang="zh-CN" sz="1200" kern="1200" dirty="0">
                <a:solidFill>
                  <a:schemeClr val="tx1"/>
                </a:solidFill>
                <a:effectLst/>
                <a:latin typeface="Arial" panose="020B0604020202020204" pitchFamily="34" charset="0"/>
                <a:ea typeface="宋体" panose="02010600030101010101" pitchFamily="2" charset="-122"/>
                <a:cs typeface="+mn-cs"/>
              </a:rPr>
              <a:t>個月。</a:t>
            </a:r>
            <a:r>
              <a:rPr lang="en-US" altLang="zh-CN" sz="1200" kern="1200" dirty="0">
                <a:solidFill>
                  <a:schemeClr val="tx1"/>
                </a:solidFill>
                <a:effectLst/>
                <a:latin typeface="Arial" panose="020B0604020202020204" pitchFamily="34" charset="0"/>
                <a:ea typeface="宋体" panose="02010600030101010101" pitchFamily="2" charset="-122"/>
                <a:cs typeface="+mn-cs"/>
              </a:rPr>
              <a:t>3</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Nude</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无胸腺裸鼠，目前已成为医学生物学研究领域中不可缺少的实验动物模型。它的</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淋巴细胞功能缺陷，先天无胸腺，广泛应用于肿瘤学、微生物学、免疫学、寄生虫学、遗传学、毒理学、临床医学等研究中。通常将肿瘤細胞打入皮下，肿瘤細胞可于皮下生长。裸鼠自发肿瘤现象罕见，易患鼠肝炎和病毒性肺炎。</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b="1" kern="1200" dirty="0">
                <a:solidFill>
                  <a:schemeClr val="tx1"/>
                </a:solidFill>
                <a:effectLst/>
                <a:latin typeface="Arial" panose="020B0604020202020204" pitchFamily="34" charset="0"/>
                <a:ea typeface="宋体" panose="02010600030101010101" pitchFamily="2" charset="-122"/>
                <a:cs typeface="+mn-cs"/>
              </a:rPr>
              <a:t>4</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en-US" altLang="zh-CN" sz="1200" b="1" kern="1200" dirty="0">
                <a:solidFill>
                  <a:schemeClr val="tx1"/>
                </a:solidFill>
                <a:effectLst/>
                <a:latin typeface="Arial" panose="020B0604020202020204" pitchFamily="34" charset="0"/>
                <a:ea typeface="宋体" panose="02010600030101010101" pitchFamily="2" charset="-122"/>
                <a:cs typeface="+mn-cs"/>
              </a:rPr>
              <a:t>CBA/N </a:t>
            </a:r>
            <a:r>
              <a:rPr lang="zh-CN" altLang="zh-CN" sz="1200" b="1" kern="1200" dirty="0">
                <a:solidFill>
                  <a:schemeClr val="tx1"/>
                </a:solidFill>
                <a:effectLst/>
                <a:latin typeface="Arial" panose="020B0604020202020204" pitchFamily="34" charset="0"/>
                <a:ea typeface="宋体" panose="02010600030101010101" pitchFamily="2" charset="-122"/>
                <a:cs typeface="+mn-cs"/>
              </a:rPr>
              <a:t>小鼠</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B</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细胞功能缺陷，基因符号</a:t>
            </a:r>
            <a:r>
              <a:rPr lang="en-US" altLang="zh-CN" sz="1200" kern="1200" dirty="0" err="1">
                <a:solidFill>
                  <a:schemeClr val="tx1"/>
                </a:solidFill>
                <a:effectLst/>
                <a:latin typeface="Arial" panose="020B0604020202020204" pitchFamily="34" charset="0"/>
                <a:ea typeface="宋体" panose="02010600030101010101" pitchFamily="2" charset="-122"/>
                <a:cs typeface="+mn-cs"/>
              </a:rPr>
              <a:t>xid</a:t>
            </a:r>
            <a:r>
              <a:rPr lang="zh-CN" altLang="zh-CN" sz="1200" kern="1200" dirty="0">
                <a:solidFill>
                  <a:schemeClr val="tx1"/>
                </a:solidFill>
                <a:effectLst/>
                <a:latin typeface="Arial" panose="020B0604020202020204" pitchFamily="34" charset="0"/>
                <a:ea typeface="宋体" panose="02010600030101010101" pitchFamily="2" charset="-122"/>
                <a:cs typeface="+mn-cs"/>
              </a:rPr>
              <a:t>，位于</a:t>
            </a:r>
            <a:r>
              <a:rPr lang="en-US" altLang="zh-CN" sz="1200" kern="1200" dirty="0">
                <a:solidFill>
                  <a:schemeClr val="tx1"/>
                </a:solidFill>
                <a:effectLst/>
                <a:latin typeface="Arial" panose="020B0604020202020204" pitchFamily="34" charset="0"/>
                <a:ea typeface="宋体" panose="02010600030101010101" pitchFamily="2" charset="-122"/>
                <a:cs typeface="+mn-cs"/>
              </a:rPr>
              <a:t>X</a:t>
            </a:r>
            <a:r>
              <a:rPr lang="zh-CN" altLang="zh-CN" sz="1200" kern="1200" dirty="0">
                <a:solidFill>
                  <a:schemeClr val="tx1"/>
                </a:solidFill>
                <a:effectLst/>
                <a:latin typeface="Arial" panose="020B0604020202020204" pitchFamily="34" charset="0"/>
                <a:ea typeface="宋体" panose="02010600030101010101" pitchFamily="2" charset="-122"/>
                <a:cs typeface="+mn-cs"/>
              </a:rPr>
              <a:t>性染色体上。</a:t>
            </a:r>
            <a:r>
              <a:rPr lang="en-US" altLang="zh-CN" sz="1200" kern="1200" dirty="0">
                <a:solidFill>
                  <a:schemeClr val="tx1"/>
                </a:solidFill>
                <a:effectLst/>
                <a:latin typeface="Arial" panose="020B0604020202020204" pitchFamily="34" charset="0"/>
                <a:ea typeface="宋体" panose="02010600030101010101" pitchFamily="2" charset="-122"/>
                <a:cs typeface="+mn-cs"/>
              </a:rPr>
              <a:t>CBA/N</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小鼠对非胸腺依耐性</a:t>
            </a:r>
            <a:r>
              <a:rPr lang="en-US" altLang="zh-CN" sz="1200" kern="1200" dirty="0">
                <a:solidFill>
                  <a:schemeClr val="tx1"/>
                </a:solidFill>
                <a:effectLst/>
                <a:latin typeface="Arial" panose="020B0604020202020204" pitchFamily="34" charset="0"/>
                <a:ea typeface="宋体" panose="02010600030101010101" pitchFamily="2" charset="-122"/>
                <a:cs typeface="+mn-cs"/>
              </a:rPr>
              <a:t>II</a:t>
            </a:r>
            <a:r>
              <a:rPr lang="zh-CN" altLang="zh-CN" sz="1200" kern="1200" dirty="0">
                <a:solidFill>
                  <a:schemeClr val="tx1"/>
                </a:solidFill>
                <a:effectLst/>
                <a:latin typeface="Arial" panose="020B0604020202020204" pitchFamily="34" charset="0"/>
                <a:ea typeface="宋体" panose="02010600030101010101" pitchFamily="2" charset="-122"/>
                <a:cs typeface="+mn-cs"/>
              </a:rPr>
              <a:t>型抗原没有体液免疫反应，血清中</a:t>
            </a:r>
            <a:r>
              <a:rPr lang="en-US" altLang="zh-CN" sz="1200" kern="1200" dirty="0">
                <a:solidFill>
                  <a:schemeClr val="tx1"/>
                </a:solidFill>
                <a:effectLst/>
                <a:latin typeface="Arial" panose="020B0604020202020204" pitchFamily="34" charset="0"/>
                <a:ea typeface="宋体" panose="02010600030101010101" pitchFamily="2" charset="-122"/>
                <a:cs typeface="+mn-cs"/>
              </a:rPr>
              <a:t>IgM</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IgG</a:t>
            </a:r>
            <a:r>
              <a:rPr lang="zh-CN" altLang="zh-CN" sz="1200" kern="1200" dirty="0">
                <a:solidFill>
                  <a:schemeClr val="tx1"/>
                </a:solidFill>
                <a:effectLst/>
                <a:latin typeface="Arial" panose="020B0604020202020204" pitchFamily="34" charset="0"/>
                <a:ea typeface="宋体" panose="02010600030101010101" pitchFamily="2" charset="-122"/>
                <a:cs typeface="+mn-cs"/>
              </a:rPr>
              <a:t>含量降低，对</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细胞分裂素缺乏反应，分泌</a:t>
            </a:r>
            <a:r>
              <a:rPr lang="en-US" altLang="zh-CN" sz="1200" kern="1200" dirty="0">
                <a:solidFill>
                  <a:schemeClr val="tx1"/>
                </a:solidFill>
                <a:effectLst/>
                <a:latin typeface="Arial" panose="020B0604020202020204" pitchFamily="34" charset="0"/>
                <a:ea typeface="宋体" panose="02010600030101010101" pitchFamily="2" charset="-122"/>
                <a:cs typeface="+mn-cs"/>
              </a:rPr>
              <a:t>IgM</a:t>
            </a:r>
            <a:r>
              <a:rPr lang="zh-CN" altLang="zh-CN" sz="1200" kern="1200" dirty="0">
                <a:solidFill>
                  <a:schemeClr val="tx1"/>
                </a:solidFill>
                <a:effectLst/>
                <a:latin typeface="Arial" panose="020B0604020202020204" pitchFamily="34" charset="0"/>
                <a:ea typeface="宋体" panose="02010600030101010101" pitchFamily="2" charset="-122"/>
                <a:cs typeface="+mn-cs"/>
              </a:rPr>
              <a:t>和</a:t>
            </a:r>
            <a:r>
              <a:rPr lang="en-US" altLang="zh-CN" sz="1200" kern="1200" dirty="0">
                <a:solidFill>
                  <a:schemeClr val="tx1"/>
                </a:solidFill>
                <a:effectLst/>
                <a:latin typeface="Arial" panose="020B0604020202020204" pitchFamily="34" charset="0"/>
                <a:ea typeface="宋体" panose="02010600030101010101" pitchFamily="2" charset="-122"/>
                <a:cs typeface="+mn-cs"/>
              </a:rPr>
              <a:t>IgG</a:t>
            </a:r>
            <a:r>
              <a:rPr lang="zh-CN" altLang="zh-CN" sz="1200" kern="1200" dirty="0">
                <a:solidFill>
                  <a:schemeClr val="tx1"/>
                </a:solidFill>
                <a:effectLst/>
                <a:latin typeface="Arial" panose="020B0604020202020204" pitchFamily="34" charset="0"/>
                <a:ea typeface="宋体" panose="02010600030101010101" pitchFamily="2" charset="-122"/>
                <a:cs typeface="+mn-cs"/>
              </a:rPr>
              <a:t>亚类的</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细胞数量减少，其</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细胞功能正常。</a:t>
            </a:r>
            <a:r>
              <a:rPr lang="en-US" altLang="zh-CN" sz="1200" kern="1200" dirty="0">
                <a:solidFill>
                  <a:schemeClr val="tx1"/>
                </a:solidFill>
                <a:effectLst/>
                <a:latin typeface="Arial" panose="020B0604020202020204" pitchFamily="34" charset="0"/>
                <a:ea typeface="宋体" panose="02010600030101010101" pitchFamily="2" charset="-122"/>
                <a:cs typeface="+mn-cs"/>
              </a:rPr>
              <a:t>CBA/N</a:t>
            </a:r>
            <a:r>
              <a:rPr lang="zh-CN" altLang="zh-CN" sz="1200" kern="1200" dirty="0">
                <a:solidFill>
                  <a:schemeClr val="tx1"/>
                </a:solidFill>
                <a:effectLst/>
                <a:latin typeface="Arial" panose="020B0604020202020204" pitchFamily="34" charset="0"/>
                <a:ea typeface="宋体" panose="02010600030101010101" pitchFamily="2" charset="-122"/>
                <a:cs typeface="+mn-cs"/>
              </a:rPr>
              <a:t>小鼠可以进行骨髓移植修复，所以这个小鼠是研究</a:t>
            </a:r>
            <a:r>
              <a:rPr lang="en-US" altLang="zh-CN" sz="1200" kern="1200" dirty="0">
                <a:solidFill>
                  <a:schemeClr val="tx1"/>
                </a:solidFill>
                <a:effectLst/>
                <a:latin typeface="Arial" panose="020B0604020202020204" pitchFamily="34" charset="0"/>
                <a:ea typeface="宋体" panose="02010600030101010101" pitchFamily="2" charset="-122"/>
                <a:cs typeface="+mn-cs"/>
              </a:rPr>
              <a:t>B</a:t>
            </a:r>
            <a:r>
              <a:rPr lang="zh-CN" altLang="zh-CN" sz="1200" kern="1200" dirty="0">
                <a:solidFill>
                  <a:schemeClr val="tx1"/>
                </a:solidFill>
                <a:effectLst/>
                <a:latin typeface="Arial" panose="020B0604020202020204" pitchFamily="34" charset="0"/>
                <a:ea typeface="宋体" panose="02010600030101010101" pitchFamily="2" charset="-122"/>
                <a:cs typeface="+mn-cs"/>
              </a:rPr>
              <a:t>淋巴细胞的产生、功能和异质性理想的动物，其病理与人类</a:t>
            </a:r>
            <a:r>
              <a:rPr lang="en-US" altLang="zh-CN" sz="1200" kern="1200" dirty="0">
                <a:solidFill>
                  <a:schemeClr val="tx1"/>
                </a:solidFill>
                <a:effectLst/>
                <a:latin typeface="Arial" panose="020B0604020202020204" pitchFamily="34" charset="0"/>
                <a:ea typeface="宋体" panose="02010600030101010101" pitchFamily="2" charset="-122"/>
                <a:cs typeface="+mn-cs"/>
              </a:rPr>
              <a:t>Bruton</a:t>
            </a:r>
            <a:r>
              <a:rPr lang="zh-CN" altLang="zh-CN" sz="1200" kern="1200" dirty="0">
                <a:solidFill>
                  <a:schemeClr val="tx1"/>
                </a:solidFill>
                <a:effectLst/>
                <a:latin typeface="Arial" panose="020B0604020202020204" pitchFamily="34" charset="0"/>
                <a:ea typeface="宋体" panose="02010600030101010101" pitchFamily="2" charset="-122"/>
                <a:cs typeface="+mn-cs"/>
              </a:rPr>
              <a:t>氏丙种球蛋白缺乏症和</a:t>
            </a:r>
            <a:r>
              <a:rPr lang="en-US" altLang="zh-CN" sz="1200" kern="1200" dirty="0" err="1">
                <a:solidFill>
                  <a:schemeClr val="tx1"/>
                </a:solidFill>
                <a:effectLst/>
                <a:latin typeface="Arial" panose="020B0604020202020204" pitchFamily="34" charset="0"/>
                <a:ea typeface="宋体" panose="02010600030101010101" pitchFamily="2" charset="-122"/>
                <a:cs typeface="+mn-cs"/>
              </a:rPr>
              <a:t>Wiskott-Aidsch</a:t>
            </a:r>
            <a:r>
              <a:rPr lang="zh-CN" altLang="zh-CN" sz="1200" kern="1200" dirty="0">
                <a:solidFill>
                  <a:schemeClr val="tx1"/>
                </a:solidFill>
                <a:effectLst/>
                <a:latin typeface="Arial" panose="020B0604020202020204" pitchFamily="34" charset="0"/>
                <a:ea typeface="宋体" panose="02010600030101010101" pitchFamily="2" charset="-122"/>
                <a:cs typeface="+mn-cs"/>
              </a:rPr>
              <a:t>综合症的理想模型。</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b="1" kern="1200" dirty="0">
                <a:solidFill>
                  <a:schemeClr val="tx1"/>
                </a:solidFill>
                <a:effectLst/>
                <a:latin typeface="Arial" panose="020B0604020202020204" pitchFamily="34" charset="0"/>
                <a:ea typeface="宋体" panose="02010600030101010101" pitchFamily="2" charset="-122"/>
                <a:cs typeface="+mn-cs"/>
              </a:rPr>
              <a:t>5</a:t>
            </a:r>
            <a:r>
              <a:rPr lang="zh-CN" altLang="zh-CN" sz="1200" b="1" kern="1200" dirty="0">
                <a:solidFill>
                  <a:schemeClr val="tx1"/>
                </a:solidFill>
                <a:effectLst/>
                <a:latin typeface="Arial" panose="020B0604020202020204" pitchFamily="34" charset="0"/>
                <a:ea typeface="宋体" panose="02010600030101010101" pitchFamily="2" charset="-122"/>
                <a:cs typeface="+mn-cs"/>
              </a:rPr>
              <a:t>、</a:t>
            </a:r>
            <a:r>
              <a:rPr lang="en-US" altLang="zh-CN" sz="1200" b="1" kern="1200" dirty="0">
                <a:solidFill>
                  <a:schemeClr val="tx1"/>
                </a:solidFill>
                <a:effectLst/>
                <a:latin typeface="Arial" panose="020B0604020202020204" pitchFamily="34" charset="0"/>
                <a:ea typeface="宋体" panose="02010600030101010101" pitchFamily="2" charset="-122"/>
                <a:cs typeface="+mn-cs"/>
              </a:rPr>
              <a:t>Beige (</a:t>
            </a:r>
            <a:r>
              <a:rPr lang="en-US" altLang="zh-CN" sz="1200" b="1" kern="1200" dirty="0" err="1">
                <a:solidFill>
                  <a:schemeClr val="tx1"/>
                </a:solidFill>
                <a:effectLst/>
                <a:latin typeface="Arial" panose="020B0604020202020204" pitchFamily="34" charset="0"/>
                <a:ea typeface="宋体" panose="02010600030101010101" pitchFamily="2" charset="-122"/>
                <a:cs typeface="+mn-cs"/>
              </a:rPr>
              <a:t>bg</a:t>
            </a:r>
            <a:r>
              <a:rPr lang="en-US" altLang="zh-CN" sz="1200" b="1" kern="1200" dirty="0">
                <a:solidFill>
                  <a:schemeClr val="tx1"/>
                </a:solidFill>
                <a:effectLst/>
                <a:latin typeface="Arial" panose="020B0604020202020204" pitchFamily="34" charset="0"/>
                <a:ea typeface="宋体" panose="02010600030101010101" pitchFamily="2" charset="-122"/>
                <a:cs typeface="+mn-cs"/>
              </a:rPr>
              <a:t>)</a:t>
            </a:r>
            <a:r>
              <a:rPr lang="zh-CN" altLang="zh-CN" sz="1200" b="1" kern="1200" dirty="0">
                <a:solidFill>
                  <a:schemeClr val="tx1"/>
                </a:solidFill>
                <a:effectLst/>
                <a:latin typeface="Arial" panose="020B0604020202020204" pitchFamily="34" charset="0"/>
                <a:ea typeface="宋体" panose="02010600030101010101" pitchFamily="2" charset="-122"/>
                <a:cs typeface="+mn-cs"/>
              </a:rPr>
              <a:t>小鼠</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细胞活性缺陷的突变系小鼠，在第</a:t>
            </a:r>
            <a:r>
              <a:rPr lang="en-US" altLang="zh-CN" sz="1200" kern="1200" dirty="0">
                <a:solidFill>
                  <a:schemeClr val="tx1"/>
                </a:solidFill>
                <a:effectLst/>
                <a:latin typeface="Arial" panose="020B0604020202020204" pitchFamily="34" charset="0"/>
                <a:ea typeface="宋体" panose="02010600030101010101" pitchFamily="2" charset="-122"/>
                <a:cs typeface="+mn-cs"/>
              </a:rPr>
              <a:t>13</a:t>
            </a:r>
            <a:r>
              <a:rPr lang="zh-CN" altLang="zh-CN" sz="1200" kern="1200" dirty="0">
                <a:solidFill>
                  <a:schemeClr val="tx1"/>
                </a:solidFill>
                <a:effectLst/>
                <a:latin typeface="Arial" panose="020B0604020202020204" pitchFamily="34" charset="0"/>
                <a:ea typeface="宋体" panose="02010600030101010101" pitchFamily="2" charset="-122"/>
                <a:cs typeface="+mn-cs"/>
              </a:rPr>
              <a:t>号染色体上的隐性遗传基因</a:t>
            </a:r>
            <a:r>
              <a:rPr lang="en-US" altLang="zh-CN" sz="1200" kern="1200" dirty="0" err="1">
                <a:solidFill>
                  <a:schemeClr val="tx1"/>
                </a:solidFill>
                <a:effectLst/>
                <a:latin typeface="Arial" panose="020B0604020202020204" pitchFamily="34" charset="0"/>
                <a:ea typeface="宋体" panose="02010600030101010101" pitchFamily="2" charset="-122"/>
                <a:cs typeface="+mn-cs"/>
              </a:rPr>
              <a:t>bg</a:t>
            </a:r>
            <a:r>
              <a:rPr lang="zh-CN" altLang="zh-CN" sz="1200" kern="1200" dirty="0">
                <a:solidFill>
                  <a:schemeClr val="tx1"/>
                </a:solidFill>
                <a:effectLst/>
                <a:latin typeface="Arial" panose="020B0604020202020204" pitchFamily="34" charset="0"/>
                <a:ea typeface="宋体" panose="02010600030101010101" pitchFamily="2" charset="-122"/>
                <a:cs typeface="+mn-cs"/>
              </a:rPr>
              <a:t>发生突变引起。小鼠内源性</a:t>
            </a:r>
            <a:r>
              <a:rPr lang="en-US" altLang="zh-CN" sz="1200" kern="1200" dirty="0">
                <a:solidFill>
                  <a:schemeClr val="tx1"/>
                </a:solidFill>
                <a:effectLst/>
                <a:latin typeface="Arial" panose="020B0604020202020204" pitchFamily="34" charset="0"/>
                <a:ea typeface="宋体" panose="02010600030101010101" pitchFamily="2" charset="-122"/>
                <a:cs typeface="+mn-cs"/>
              </a:rPr>
              <a:t>NK</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细胞发育和功能缺陷，血液凝固和巨噬细胞活性也有缺陷，其免疫抗肿瘤杀伤作用出现较晚，缺乏细胞毒性</a:t>
            </a:r>
            <a:r>
              <a:rPr lang="en-US" altLang="zh-CN" sz="1200" kern="1200" dirty="0">
                <a:solidFill>
                  <a:schemeClr val="tx1"/>
                </a:solidFill>
                <a:effectLst/>
                <a:latin typeface="Arial" panose="020B0604020202020204" pitchFamily="34" charset="0"/>
                <a:ea typeface="宋体" panose="02010600030101010101" pitchFamily="2" charset="-122"/>
                <a:cs typeface="+mn-cs"/>
              </a:rPr>
              <a:t>T</a:t>
            </a:r>
            <a:r>
              <a:rPr lang="zh-CN" altLang="zh-CN" sz="1200" kern="1200" dirty="0">
                <a:solidFill>
                  <a:schemeClr val="tx1"/>
                </a:solidFill>
                <a:effectLst/>
                <a:latin typeface="Arial" panose="020B0604020202020204" pitchFamily="34" charset="0"/>
                <a:ea typeface="宋体" panose="02010600030101010101" pitchFamily="2" charset="-122"/>
                <a:cs typeface="+mn-cs"/>
              </a:rPr>
              <a:t>细胞功能，对同种、异种肿瘤细胞的体液免疫功能减弱，欠缺巨噬细胞的抗肿瘤活性、杀伤细胞活性等。应用于免疫学领域。对各种致病因子较敏感，需良好</a:t>
            </a:r>
            <a:r>
              <a:rPr lang="en-US" altLang="zh-CN" sz="1200" kern="1200" dirty="0">
                <a:solidFill>
                  <a:schemeClr val="tx1"/>
                </a:solidFill>
                <a:effectLst/>
                <a:latin typeface="Arial" panose="020B0604020202020204" pitchFamily="34" charset="0"/>
                <a:ea typeface="宋体" panose="02010600030101010101" pitchFamily="2" charset="-122"/>
                <a:cs typeface="+mn-cs"/>
              </a:rPr>
              <a:t>SPF</a:t>
            </a:r>
            <a:r>
              <a:rPr lang="zh-CN" altLang="zh-CN" sz="1200" kern="1200" dirty="0">
                <a:solidFill>
                  <a:schemeClr val="tx1"/>
                </a:solidFill>
                <a:effectLst/>
                <a:latin typeface="Arial" panose="020B0604020202020204" pitchFamily="34" charset="0"/>
                <a:ea typeface="宋体" panose="02010600030101010101" pitchFamily="2" charset="-122"/>
                <a:cs typeface="+mn-cs"/>
              </a:rPr>
              <a:t>环境。</a:t>
            </a:r>
            <a:br>
              <a:rPr lang="en-US" altLang="zh-CN" sz="1200" kern="1200" dirty="0">
                <a:solidFill>
                  <a:schemeClr val="tx1"/>
                </a:solidFill>
                <a:effectLst/>
                <a:latin typeface="Arial" panose="020B0604020202020204" pitchFamily="34" charset="0"/>
                <a:ea typeface="宋体" panose="02010600030101010101" pitchFamily="2" charset="-122"/>
                <a:cs typeface="+mn-cs"/>
              </a:rPr>
            </a:br>
            <a:br>
              <a:rPr lang="en-US" altLang="zh-CN" sz="1200" kern="1200" dirty="0">
                <a:solidFill>
                  <a:schemeClr val="tx1"/>
                </a:solidFill>
                <a:effectLst/>
                <a:latin typeface="Arial" panose="020B0604020202020204" pitchFamily="34" charset="0"/>
                <a:ea typeface="宋体" panose="02010600030101010101" pitchFamily="2" charset="-122"/>
                <a:cs typeface="+mn-cs"/>
              </a:rPr>
            </a:b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近年来，医学研究者们对免疫缺陷型小鼠有了深入的研究，相关的品系也因此建立，并广泛用于医学生物学研究，尤其在肿瘤学、免疫学中的应用。在科学研究试验中，应根据不同品系的免疫缺陷型小鼠的特点选择适合的试验小鼠模型。</a:t>
            </a:r>
          </a:p>
          <a:p>
            <a:endParaRPr lang="en-US" altLang="zh-CN" dirty="0">
              <a:solidFill>
                <a:schemeClr val="tx1"/>
              </a:solidFill>
            </a:endParaRPr>
          </a:p>
        </p:txBody>
      </p:sp>
    </p:spTree>
    <p:extLst>
      <p:ext uri="{BB962C8B-B14F-4D97-AF65-F5344CB8AC3E}">
        <p14:creationId xmlns:p14="http://schemas.microsoft.com/office/powerpoint/2010/main" val="16126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Does the human immune system ever really become “senescent”?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Graham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Pawelec</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But despite waning of memory for these pathogens, protection is maintained for decades in the majority of cases, so the main problem remains the paucity of naive cells in older people who have survived for a much longer period of time than would mostly be expected to be the case “in the wild”. For these people, exposures to neoantigens might be hazardous if they happened not to have any remaining antigen-specific T cells in their shrunken repertoire. This may explain, for example, why older people suffered a very much higher mortality rate than younger people during the SARS epidemic, but this was not demonstrated at the time.</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040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2661793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14</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425825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15</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124359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18</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a:spcBef>
                <a:spcPct val="50000"/>
              </a:spcBef>
            </a:pPr>
            <a:r>
              <a:rPr lang="en-US" altLang="zh-CN" sz="2200" dirty="0">
                <a:solidFill>
                  <a:srgbClr val="003300"/>
                </a:solidFill>
                <a:ea typeface="宋体" panose="02010600030101010101" pitchFamily="2" charset="-122"/>
              </a:rPr>
              <a:t>Cerebral Hemispheres</a:t>
            </a:r>
            <a:r>
              <a:rPr lang="en-US" altLang="zh-CN" sz="2200" dirty="0">
                <a:solidFill>
                  <a:schemeClr val="bg1"/>
                </a:solidFill>
                <a:ea typeface="宋体" panose="02010600030101010101" pitchFamily="2" charset="-122"/>
              </a:rPr>
              <a:t> – where sensory information received from the outside world is processed; this part of the brain controls voluntary movement and regulates conscious thought and mental activity:</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accounts for 85% of brain’s weight </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consists of two hemispheres connected by the corpus callosum</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is covered by an outer layer called the cerebral cortex</a:t>
            </a:r>
          </a:p>
          <a:p>
            <a:pPr>
              <a:spcBef>
                <a:spcPct val="50000"/>
              </a:spcBef>
            </a:pPr>
            <a:endParaRPr lang="en-US" altLang="zh-CN" sz="2200" dirty="0">
              <a:solidFill>
                <a:srgbClr val="003300"/>
              </a:solidFill>
              <a:ea typeface="宋体" panose="02010600030101010101" pitchFamily="2" charset="-122"/>
            </a:endParaRPr>
          </a:p>
          <a:p>
            <a:pPr>
              <a:spcBef>
                <a:spcPct val="50000"/>
              </a:spcBef>
            </a:pPr>
            <a:endParaRPr lang="en-US" altLang="zh-CN" sz="2200" dirty="0">
              <a:solidFill>
                <a:srgbClr val="003300"/>
              </a:solidFill>
              <a:ea typeface="宋体" panose="02010600030101010101" pitchFamily="2" charset="-122"/>
            </a:endParaRPr>
          </a:p>
          <a:p>
            <a:pPr>
              <a:spcBef>
                <a:spcPct val="50000"/>
              </a:spcBef>
            </a:pPr>
            <a:r>
              <a:rPr lang="en-US" altLang="zh-CN" sz="2200" dirty="0">
                <a:solidFill>
                  <a:srgbClr val="003300"/>
                </a:solidFill>
                <a:ea typeface="宋体" panose="02010600030101010101" pitchFamily="2" charset="-122"/>
              </a:rPr>
              <a:t>Cerebellum</a:t>
            </a:r>
            <a:r>
              <a:rPr lang="en-US" altLang="zh-CN" sz="2200" dirty="0">
                <a:solidFill>
                  <a:schemeClr val="bg1"/>
                </a:solidFill>
                <a:ea typeface="宋体" panose="02010600030101010101" pitchFamily="2" charset="-122"/>
              </a:rPr>
              <a:t> – in charge of balance and coordination:</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takes up about 10% of brain </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consists of two hemispheres</a:t>
            </a:r>
          </a:p>
          <a:p>
            <a:pPr lvl="1">
              <a:lnSpc>
                <a:spcPct val="80000"/>
              </a:lnSpc>
              <a:spcBef>
                <a:spcPct val="50000"/>
              </a:spcBef>
              <a:buClr>
                <a:srgbClr val="FF0000"/>
              </a:buClr>
              <a:buFontTx/>
              <a:buChar char="•"/>
            </a:pPr>
            <a:r>
              <a:rPr lang="en-US" altLang="zh-CN" sz="2200" dirty="0">
                <a:solidFill>
                  <a:schemeClr val="bg1"/>
                </a:solidFill>
                <a:ea typeface="宋体" panose="02010600030101010101" pitchFamily="2" charset="-122"/>
              </a:rPr>
              <a:t>receives information from eyes, ears, and muscles and joints about body’s movements and position</a:t>
            </a:r>
          </a:p>
          <a:p>
            <a:pPr>
              <a:spcBef>
                <a:spcPct val="50000"/>
              </a:spcBef>
            </a:pPr>
            <a:endParaRPr lang="en-US" altLang="zh-CN" sz="2200" dirty="0">
              <a:solidFill>
                <a:srgbClr val="003300"/>
              </a:solidFill>
              <a:ea typeface="宋体" panose="02010600030101010101" pitchFamily="2" charset="-122"/>
            </a:endParaRPr>
          </a:p>
          <a:p>
            <a:pPr>
              <a:spcBef>
                <a:spcPct val="50000"/>
              </a:spcBef>
            </a:pPr>
            <a:r>
              <a:rPr lang="en-US" altLang="zh-CN" sz="2200" dirty="0">
                <a:solidFill>
                  <a:srgbClr val="003300"/>
                </a:solidFill>
                <a:ea typeface="宋体" panose="02010600030101010101" pitchFamily="2" charset="-122"/>
              </a:rPr>
              <a:t>Brain Stem</a:t>
            </a:r>
            <a:r>
              <a:rPr lang="en-US" altLang="zh-CN" sz="2200" dirty="0">
                <a:solidFill>
                  <a:schemeClr val="bg1"/>
                </a:solidFill>
                <a:ea typeface="宋体" panose="02010600030101010101" pitchFamily="2" charset="-122"/>
              </a:rPr>
              <a:t> – connects the spinal cord with the brain</a:t>
            </a:r>
          </a:p>
          <a:p>
            <a:pPr lvl="1">
              <a:spcBef>
                <a:spcPct val="50000"/>
              </a:spcBef>
              <a:buClr>
                <a:srgbClr val="FF0000"/>
              </a:buClr>
              <a:buFontTx/>
              <a:buChar char="•"/>
            </a:pPr>
            <a:r>
              <a:rPr lang="en-US" altLang="zh-CN" sz="2200" dirty="0">
                <a:solidFill>
                  <a:schemeClr val="bg1"/>
                </a:solidFill>
                <a:ea typeface="宋体" panose="02010600030101010101" pitchFamily="2" charset="-122"/>
              </a:rPr>
              <a:t>relays and receives messages to and from muscles, skin, and other organs</a:t>
            </a:r>
          </a:p>
          <a:p>
            <a:pPr lvl="1">
              <a:spcBef>
                <a:spcPct val="50000"/>
              </a:spcBef>
              <a:buClr>
                <a:srgbClr val="FF0000"/>
              </a:buClr>
              <a:buFontTx/>
              <a:buChar char="•"/>
            </a:pPr>
            <a:r>
              <a:rPr lang="en-US" altLang="zh-CN" sz="2200" dirty="0">
                <a:solidFill>
                  <a:schemeClr val="bg1"/>
                </a:solidFill>
                <a:ea typeface="宋体" panose="02010600030101010101" pitchFamily="2" charset="-122"/>
              </a:rPr>
              <a:t>controls automatic functions such as heart rate, blood pressure, and breathing</a:t>
            </a:r>
          </a:p>
          <a:p>
            <a:pPr>
              <a:lnSpc>
                <a:spcPct val="80000"/>
              </a:lnSpc>
              <a:spcBef>
                <a:spcPct val="50000"/>
              </a:spcBef>
              <a:buClr>
                <a:srgbClr val="FF0000"/>
              </a:buClr>
              <a:buFontTx/>
              <a:buChar char="•"/>
            </a:pPr>
            <a:endParaRPr lang="en-US" altLang="zh-CN" dirty="0">
              <a:solidFill>
                <a:srgbClr val="003300"/>
              </a:solidFill>
              <a:ea typeface="宋体" panose="02010600030101010101" pitchFamily="2" charset="-122"/>
            </a:endParaRPr>
          </a:p>
          <a:p>
            <a:pPr marL="0" marR="0" lvl="0" indent="0" algn="l" defTabSz="914400" rtl="0" eaLnBrk="0" fontAlgn="base" latinLnBrk="0" hangingPunct="0">
              <a:lnSpc>
                <a:spcPct val="80000"/>
              </a:lnSpc>
              <a:spcBef>
                <a:spcPct val="50000"/>
              </a:spcBef>
              <a:spcAft>
                <a:spcPct val="0"/>
              </a:spcAft>
              <a:buClr>
                <a:srgbClr val="FF0000"/>
              </a:buClr>
              <a:buSzTx/>
              <a:buFontTx/>
              <a:buNone/>
              <a:tabLst/>
              <a:defRPr/>
            </a:pPr>
            <a:r>
              <a:rPr lang="en-US" altLang="zh-CN" sz="1200" dirty="0">
                <a:solidFill>
                  <a:srgbClr val="003300"/>
                </a:solidFill>
                <a:ea typeface="宋体" panose="02010600030101010101" pitchFamily="2" charset="-122"/>
              </a:rPr>
              <a:t>Other Crucial Parts</a:t>
            </a:r>
            <a:endParaRPr lang="en-US" altLang="zh-CN" sz="1200" dirty="0">
              <a:ea typeface="宋体" panose="02010600030101010101" pitchFamily="2" charset="-122"/>
            </a:endParaRPr>
          </a:p>
          <a:p>
            <a:pPr>
              <a:lnSpc>
                <a:spcPct val="80000"/>
              </a:lnSpc>
              <a:spcBef>
                <a:spcPct val="50000"/>
              </a:spcBef>
              <a:buClr>
                <a:srgbClr val="FF0000"/>
              </a:buClr>
              <a:buFontTx/>
              <a:buChar char="•"/>
            </a:pPr>
            <a:r>
              <a:rPr lang="en-US" altLang="zh-CN" b="1" dirty="0">
                <a:solidFill>
                  <a:srgbClr val="003300"/>
                </a:solidFill>
                <a:ea typeface="宋体" panose="02010600030101010101" pitchFamily="2" charset="-122"/>
              </a:rPr>
              <a:t>Hippocampus</a:t>
            </a:r>
            <a:r>
              <a:rPr lang="en-US" altLang="zh-CN" dirty="0">
                <a:solidFill>
                  <a:srgbClr val="003300"/>
                </a:solidFill>
                <a:ea typeface="宋体" panose="02010600030101010101" pitchFamily="2" charset="-122"/>
              </a:rPr>
              <a:t>: </a:t>
            </a:r>
            <a:r>
              <a:rPr lang="en-US" altLang="zh-CN" dirty="0">
                <a:solidFill>
                  <a:schemeClr val="bg1"/>
                </a:solidFill>
                <a:ea typeface="宋体" panose="02010600030101010101" pitchFamily="2" charset="-122"/>
              </a:rPr>
              <a:t>where short-term memories are converted to long-term memories</a:t>
            </a:r>
          </a:p>
          <a:p>
            <a:pPr>
              <a:lnSpc>
                <a:spcPct val="80000"/>
              </a:lnSpc>
              <a:spcBef>
                <a:spcPct val="50000"/>
              </a:spcBef>
              <a:buClr>
                <a:srgbClr val="FF0000"/>
              </a:buClr>
              <a:buFontTx/>
              <a:buChar char="•"/>
            </a:pPr>
            <a:r>
              <a:rPr lang="en-US" altLang="zh-CN" dirty="0">
                <a:solidFill>
                  <a:srgbClr val="003300"/>
                </a:solidFill>
                <a:ea typeface="宋体" panose="02010600030101010101" pitchFamily="2" charset="-122"/>
              </a:rPr>
              <a:t>Thalamus: </a:t>
            </a:r>
            <a:r>
              <a:rPr lang="en-US" altLang="zh-CN" dirty="0">
                <a:solidFill>
                  <a:schemeClr val="bg1"/>
                </a:solidFill>
                <a:ea typeface="宋体" panose="02010600030101010101" pitchFamily="2" charset="-122"/>
              </a:rPr>
              <a:t>receives sensory and limbic information and sends to cerebral cortex</a:t>
            </a:r>
          </a:p>
          <a:p>
            <a:pPr>
              <a:lnSpc>
                <a:spcPct val="80000"/>
              </a:lnSpc>
              <a:spcBef>
                <a:spcPct val="50000"/>
              </a:spcBef>
              <a:buClr>
                <a:srgbClr val="FF0000"/>
              </a:buClr>
              <a:buFontTx/>
              <a:buChar char="•"/>
            </a:pPr>
            <a:r>
              <a:rPr lang="en-US" altLang="zh-CN" dirty="0">
                <a:solidFill>
                  <a:srgbClr val="003300"/>
                </a:solidFill>
                <a:ea typeface="宋体" panose="02010600030101010101" pitchFamily="2" charset="-122"/>
              </a:rPr>
              <a:t>Hypothalamus: </a:t>
            </a:r>
            <a:r>
              <a:rPr lang="en-US" altLang="zh-CN" dirty="0">
                <a:solidFill>
                  <a:schemeClr val="bg1"/>
                </a:solidFill>
                <a:ea typeface="宋体" panose="02010600030101010101" pitchFamily="2" charset="-122"/>
              </a:rPr>
              <a:t>monitors certain activities and controls body’s internal clock</a:t>
            </a:r>
          </a:p>
          <a:p>
            <a:pPr>
              <a:lnSpc>
                <a:spcPct val="80000"/>
              </a:lnSpc>
              <a:spcBef>
                <a:spcPct val="50000"/>
              </a:spcBef>
              <a:buClr>
                <a:srgbClr val="FF0000"/>
              </a:buClr>
              <a:buFontTx/>
              <a:buChar char="•"/>
            </a:pPr>
            <a:r>
              <a:rPr lang="en-US" altLang="zh-CN" dirty="0">
                <a:solidFill>
                  <a:srgbClr val="003300"/>
                </a:solidFill>
                <a:ea typeface="宋体" panose="02010600030101010101" pitchFamily="2" charset="-122"/>
              </a:rPr>
              <a:t>Limbic system: </a:t>
            </a:r>
            <a:r>
              <a:rPr lang="en-US" altLang="zh-CN" dirty="0">
                <a:solidFill>
                  <a:schemeClr val="bg1"/>
                </a:solidFill>
                <a:ea typeface="宋体" panose="02010600030101010101" pitchFamily="2" charset="-122"/>
              </a:rPr>
              <a:t>controls emotions and instinctive behavior (includes the hippocampus and parts of the cortex)</a:t>
            </a:r>
            <a:endParaRPr lang="en-US" altLang="zh-CN" dirty="0">
              <a:solidFill>
                <a:srgbClr val="000066"/>
              </a:solidFill>
            </a:endParaRPr>
          </a:p>
        </p:txBody>
      </p:sp>
    </p:spTree>
    <p:extLst>
      <p:ext uri="{BB962C8B-B14F-4D97-AF65-F5344CB8AC3E}">
        <p14:creationId xmlns:p14="http://schemas.microsoft.com/office/powerpoint/2010/main" val="329776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19</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solidFill>
                  <a:srgbClr val="FF6600"/>
                </a:solidFill>
                <a:effectLst>
                  <a:outerShdw blurRad="38100" dist="38100" dir="2700000" algn="tl">
                    <a:srgbClr val="000000">
                      <a:alpha val="43137"/>
                    </a:srgbClr>
                  </a:outerShdw>
                </a:effectLst>
              </a:rPr>
              <a:t>神经系统衰老的总体表现</a:t>
            </a:r>
          </a:p>
          <a:p>
            <a:endParaRPr lang="en-US" altLang="zh-CN" dirty="0">
              <a:solidFill>
                <a:srgbClr val="000066"/>
              </a:solidFill>
            </a:endParaRPr>
          </a:p>
        </p:txBody>
      </p:sp>
    </p:spTree>
    <p:extLst>
      <p:ext uri="{BB962C8B-B14F-4D97-AF65-F5344CB8AC3E}">
        <p14:creationId xmlns:p14="http://schemas.microsoft.com/office/powerpoint/2010/main" val="177038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20</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204936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21</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zh-CN" altLang="en-US" dirty="0">
                <a:solidFill>
                  <a:srgbClr val="000066"/>
                </a:solidFill>
              </a:rPr>
              <a:t>智力测试</a:t>
            </a:r>
            <a:endParaRPr lang="en-US" altLang="zh-CN" dirty="0">
              <a:solidFill>
                <a:srgbClr val="000066"/>
              </a:solidFill>
            </a:endParaRPr>
          </a:p>
        </p:txBody>
      </p:sp>
    </p:spTree>
    <p:extLst>
      <p:ext uri="{BB962C8B-B14F-4D97-AF65-F5344CB8AC3E}">
        <p14:creationId xmlns:p14="http://schemas.microsoft.com/office/powerpoint/2010/main" val="2765976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FF0000"/>
                </a:solidFill>
                <a:effectLst>
                  <a:outerShdw blurRad="38100" dist="38100" dir="2700000" algn="tl">
                    <a:srgbClr val="000000">
                      <a:alpha val="43137"/>
                    </a:srgbClr>
                  </a:outerShdw>
                </a:effectLst>
              </a:rPr>
              <a:t>暂时记忆衰退</a:t>
            </a:r>
            <a:endParaRPr lang="en-US" altLang="zh-CN" sz="1200" b="1"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lumMod val="75000"/>
                  </a:schemeClr>
                </a:solidFill>
              </a:rPr>
              <a:t>有研究表明：人类事实上从</a:t>
            </a:r>
            <a:r>
              <a:rPr lang="en-US" altLang="zh-CN" sz="1200" b="1" dirty="0">
                <a:solidFill>
                  <a:schemeClr val="tx1">
                    <a:lumMod val="75000"/>
                  </a:schemeClr>
                </a:solidFill>
              </a:rPr>
              <a:t>30</a:t>
            </a:r>
            <a:r>
              <a:rPr lang="zh-CN" altLang="en-US" sz="1200" b="1" dirty="0">
                <a:solidFill>
                  <a:schemeClr val="tx1">
                    <a:lumMod val="75000"/>
                  </a:schemeClr>
                </a:solidFill>
              </a:rPr>
              <a:t>岁就开始出现记忆衰退的情况。但是如果不通过测试，通常根本无法发觉这种记忆的缺失。如进行一项有关暂时记忆的测试，检验回忆</a:t>
            </a:r>
            <a:r>
              <a:rPr lang="en-US" altLang="zh-CN" sz="1200" b="1" dirty="0">
                <a:solidFill>
                  <a:schemeClr val="tx1">
                    <a:lumMod val="75000"/>
                  </a:schemeClr>
                </a:solidFill>
              </a:rPr>
              <a:t>24</a:t>
            </a:r>
            <a:r>
              <a:rPr lang="zh-CN" altLang="en-US" sz="1200" b="1" dirty="0">
                <a:solidFill>
                  <a:schemeClr val="tx1">
                    <a:lumMod val="75000"/>
                  </a:schemeClr>
                </a:solidFill>
              </a:rPr>
              <a:t>个单词的能力。在给予一段记忆单词的时间之后，</a:t>
            </a:r>
            <a:r>
              <a:rPr lang="en-US" altLang="zh-CN" sz="1200" b="1" dirty="0">
                <a:solidFill>
                  <a:srgbClr val="FF0000"/>
                </a:solidFill>
              </a:rPr>
              <a:t>20</a:t>
            </a:r>
            <a:r>
              <a:rPr lang="zh-CN" altLang="en-US" sz="1200" b="1" dirty="0">
                <a:solidFill>
                  <a:srgbClr val="FF0000"/>
                </a:solidFill>
              </a:rPr>
              <a:t>岁</a:t>
            </a:r>
            <a:r>
              <a:rPr lang="zh-CN" altLang="en-US" sz="1200" b="1" dirty="0">
                <a:solidFill>
                  <a:schemeClr val="tx1">
                    <a:lumMod val="75000"/>
                  </a:schemeClr>
                </a:solidFill>
              </a:rPr>
              <a:t>的年轻人通常可以回忆起</a:t>
            </a:r>
            <a:r>
              <a:rPr lang="en-US" altLang="zh-CN" sz="1200" b="1" dirty="0">
                <a:solidFill>
                  <a:schemeClr val="tx1">
                    <a:lumMod val="75000"/>
                  </a:schemeClr>
                </a:solidFill>
              </a:rPr>
              <a:t>24</a:t>
            </a:r>
            <a:r>
              <a:rPr lang="zh-CN" altLang="en-US" sz="1200" b="1" dirty="0">
                <a:solidFill>
                  <a:schemeClr val="tx1">
                    <a:lumMod val="75000"/>
                  </a:schemeClr>
                </a:solidFill>
              </a:rPr>
              <a:t>个单词中的</a:t>
            </a:r>
            <a:r>
              <a:rPr lang="en-US" altLang="zh-CN" sz="1200" b="1" dirty="0">
                <a:solidFill>
                  <a:srgbClr val="FF0000"/>
                </a:solidFill>
              </a:rPr>
              <a:t>14</a:t>
            </a:r>
            <a:r>
              <a:rPr lang="zh-CN" altLang="en-US" sz="1200" b="1" dirty="0">
                <a:solidFill>
                  <a:srgbClr val="FF0000"/>
                </a:solidFill>
              </a:rPr>
              <a:t>词</a:t>
            </a:r>
            <a:r>
              <a:rPr lang="zh-CN" altLang="en-US" sz="1200" b="1" dirty="0">
                <a:solidFill>
                  <a:schemeClr val="tx1">
                    <a:lumMod val="75000"/>
                  </a:schemeClr>
                </a:solidFill>
              </a:rPr>
              <a:t>，</a:t>
            </a:r>
            <a:r>
              <a:rPr lang="en-US" altLang="zh-CN" sz="1200" b="1" dirty="0">
                <a:solidFill>
                  <a:srgbClr val="FF0000"/>
                </a:solidFill>
              </a:rPr>
              <a:t>40</a:t>
            </a:r>
            <a:r>
              <a:rPr lang="zh-CN" altLang="en-US" sz="1200" b="1" dirty="0">
                <a:solidFill>
                  <a:srgbClr val="FF0000"/>
                </a:solidFill>
              </a:rPr>
              <a:t>岁</a:t>
            </a:r>
            <a:r>
              <a:rPr lang="zh-CN" altLang="en-US" sz="1200" b="1" dirty="0">
                <a:solidFill>
                  <a:schemeClr val="tx1">
                    <a:lumMod val="75000"/>
                  </a:schemeClr>
                </a:solidFill>
              </a:rPr>
              <a:t>的中年人可以回忆起</a:t>
            </a:r>
            <a:r>
              <a:rPr lang="en-US" altLang="zh-CN" sz="1200" b="1" dirty="0">
                <a:solidFill>
                  <a:srgbClr val="FF0000"/>
                </a:solidFill>
              </a:rPr>
              <a:t>11</a:t>
            </a:r>
            <a:r>
              <a:rPr lang="zh-CN" altLang="en-US" sz="1200" b="1" dirty="0">
                <a:solidFill>
                  <a:srgbClr val="FF0000"/>
                </a:solidFill>
              </a:rPr>
              <a:t>个</a:t>
            </a:r>
            <a:r>
              <a:rPr lang="zh-CN" altLang="en-US" sz="1200" b="1" dirty="0">
                <a:solidFill>
                  <a:schemeClr val="tx1">
                    <a:lumMod val="75000"/>
                  </a:schemeClr>
                </a:solidFill>
              </a:rPr>
              <a:t>，</a:t>
            </a:r>
            <a:r>
              <a:rPr lang="en-US" altLang="zh-CN" sz="1200" b="1" dirty="0">
                <a:solidFill>
                  <a:schemeClr val="tx1">
                    <a:lumMod val="75000"/>
                  </a:schemeClr>
                </a:solidFill>
              </a:rPr>
              <a:t>60</a:t>
            </a:r>
            <a:r>
              <a:rPr lang="zh-CN" altLang="en-US" sz="1200" b="1" dirty="0">
                <a:solidFill>
                  <a:schemeClr val="tx1">
                    <a:lumMod val="75000"/>
                  </a:schemeClr>
                </a:solidFill>
              </a:rPr>
              <a:t>岁的人可以回忆起</a:t>
            </a:r>
            <a:r>
              <a:rPr lang="en-US" altLang="zh-CN" sz="1200" b="1" dirty="0">
                <a:solidFill>
                  <a:schemeClr val="tx1">
                    <a:lumMod val="75000"/>
                  </a:schemeClr>
                </a:solidFill>
              </a:rPr>
              <a:t>9</a:t>
            </a:r>
            <a:r>
              <a:rPr lang="zh-CN" altLang="en-US" sz="1200" b="1" dirty="0">
                <a:solidFill>
                  <a:schemeClr val="tx1">
                    <a:lumMod val="75000"/>
                  </a:schemeClr>
                </a:solidFill>
              </a:rPr>
              <a:t>个，而</a:t>
            </a:r>
            <a:r>
              <a:rPr lang="en-US" altLang="zh-CN" sz="1200" b="1" dirty="0">
                <a:solidFill>
                  <a:schemeClr val="tx1">
                    <a:lumMod val="75000"/>
                  </a:schemeClr>
                </a:solidFill>
              </a:rPr>
              <a:t>70</a:t>
            </a:r>
            <a:r>
              <a:rPr lang="zh-CN" altLang="en-US" sz="1200" b="1" dirty="0">
                <a:solidFill>
                  <a:schemeClr val="tx1">
                    <a:lumMod val="75000"/>
                  </a:schemeClr>
                </a:solidFill>
              </a:rPr>
              <a:t>岁的人只能回忆起</a:t>
            </a:r>
            <a:r>
              <a:rPr lang="en-US" altLang="zh-CN" sz="1200" b="1" dirty="0">
                <a:solidFill>
                  <a:schemeClr val="tx1">
                    <a:lumMod val="75000"/>
                  </a:schemeClr>
                </a:solidFill>
              </a:rPr>
              <a:t>7</a:t>
            </a:r>
            <a:r>
              <a:rPr lang="zh-CN" altLang="en-US" sz="1200" b="1" dirty="0">
                <a:solidFill>
                  <a:schemeClr val="tx1">
                    <a:lumMod val="75000"/>
                  </a:schemeClr>
                </a:solidFill>
              </a:rPr>
              <a:t>个。 </a:t>
            </a: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FF0000"/>
                </a:solidFill>
                <a:effectLst>
                  <a:outerShdw blurRad="38100" dist="38100" dir="2700000" algn="tl">
                    <a:srgbClr val="000000">
                      <a:alpha val="43137"/>
                    </a:srgbClr>
                  </a:outerShdw>
                </a:effectLst>
              </a:rPr>
              <a:t>长时记忆衰退</a:t>
            </a:r>
            <a:endParaRPr lang="en-US" altLang="zh-CN" sz="1200" b="1"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1"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FF0000"/>
                </a:solidFill>
                <a:effectLst>
                  <a:outerShdw blurRad="38100" dist="38100" dir="2700000" algn="tl">
                    <a:srgbClr val="000000">
                      <a:alpha val="43137"/>
                    </a:srgbClr>
                  </a:outerShdw>
                </a:effectLst>
              </a:rPr>
              <a:t>记忆图谱的绘制</a:t>
            </a:r>
            <a:endParaRPr lang="en-US" altLang="zh-CN" sz="1200" b="1"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u="sng" dirty="0">
                <a:solidFill>
                  <a:schemeClr val="accent4">
                    <a:lumMod val="50000"/>
                  </a:schemeClr>
                </a:solidFill>
                <a:effectLst>
                  <a:outerShdw blurRad="38100" dist="38100" dir="2700000" algn="tl">
                    <a:srgbClr val="000000">
                      <a:alpha val="43137"/>
                    </a:srgbClr>
                  </a:outerShdw>
                </a:effectLst>
              </a:rPr>
              <a:t>电极刺激裸露的大脑</a:t>
            </a:r>
            <a:r>
              <a:rPr lang="zh-CN" altLang="en-US" sz="1200" b="1" dirty="0">
                <a:solidFill>
                  <a:schemeClr val="accent4">
                    <a:lumMod val="50000"/>
                  </a:schemeClr>
                </a:solidFill>
              </a:rPr>
              <a:t>，脑组织里没有‘痛感’神经，在手术台上病人可以一直保持清醒。当电极接触到大脑的其他不同部位时，特别的记忆就会受到激发。大多数内容都是意识思维多年来从未回忆起的事件和地方。这些被长时间遗忘的记忆所处的位置非常特殊，利用这些位置建立一个人脑的“记忆图谱”。这一理论是由</a:t>
            </a:r>
            <a:r>
              <a:rPr lang="zh-CN" altLang="en-US" sz="1200" b="1" dirty="0">
                <a:solidFill>
                  <a:schemeClr val="accent4">
                    <a:lumMod val="50000"/>
                  </a:schemeClr>
                </a:solidFill>
                <a:effectLst>
                  <a:outerShdw blurRad="38100" dist="38100" dir="2700000" algn="tl">
                    <a:srgbClr val="000000">
                      <a:alpha val="43137"/>
                    </a:srgbClr>
                  </a:outerShdw>
                </a:effectLst>
              </a:rPr>
              <a:t>威尔德</a:t>
            </a:r>
            <a:r>
              <a:rPr lang="en-US" altLang="zh-CN" sz="1200" b="1" dirty="0">
                <a:solidFill>
                  <a:schemeClr val="accent4">
                    <a:lumMod val="50000"/>
                  </a:schemeClr>
                </a:solidFill>
                <a:effectLst>
                  <a:outerShdw blurRad="38100" dist="38100" dir="2700000" algn="tl">
                    <a:srgbClr val="000000">
                      <a:alpha val="43137"/>
                    </a:srgbClr>
                  </a:outerShdw>
                </a:effectLst>
              </a:rPr>
              <a:t>•</a:t>
            </a:r>
            <a:r>
              <a:rPr lang="zh-CN" altLang="en-US" sz="1200" b="1" dirty="0">
                <a:solidFill>
                  <a:schemeClr val="accent4">
                    <a:lumMod val="50000"/>
                  </a:schemeClr>
                </a:solidFill>
                <a:effectLst>
                  <a:outerShdw blurRad="38100" dist="38100" dir="2700000" algn="tl">
                    <a:srgbClr val="000000">
                      <a:alpha val="43137"/>
                    </a:srgbClr>
                  </a:outerShdw>
                </a:effectLst>
              </a:rPr>
              <a:t>潘菲尔德</a:t>
            </a:r>
            <a:r>
              <a:rPr lang="zh-CN" altLang="en-US" sz="1200" b="1" dirty="0">
                <a:solidFill>
                  <a:schemeClr val="accent4">
                    <a:lumMod val="50000"/>
                  </a:schemeClr>
                </a:solidFill>
              </a:rPr>
              <a:t>最早提出来。</a:t>
            </a:r>
          </a:p>
          <a:p>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effectLst>
                  <a:outerShdw blurRad="38100" dist="38100" dir="2700000" algn="tl">
                    <a:srgbClr val="000000"/>
                  </a:outerShdw>
                </a:effectLst>
              </a:rPr>
              <a:t>记忆系统在大脑中的定位：</a:t>
            </a:r>
            <a:r>
              <a:rPr lang="zh-CN" altLang="en-US" sz="1200" b="1" dirty="0"/>
              <a:t>海马是记忆的重要中枢</a:t>
            </a:r>
            <a:endParaRPr lang="zh-CN" altLang="en-US" sz="1200" b="1" dirty="0">
              <a:effectLst>
                <a:outerShdw blurRad="38100" dist="38100" dir="2700000" algn="tl">
                  <a:srgbClr val="000000"/>
                </a:outerShdw>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t>在二十世纪六十年代以前，认为脑子有单一的记忆中枢，这个记忆中枢就是海马。因为是那个病人发现这个现象。那么到二十世纪八十年代，九十年代，就发现不是这样，脑子里不只有一个结构管记忆，</a:t>
            </a:r>
            <a:r>
              <a:rPr lang="zh-CN" altLang="en-US" sz="1200" b="1" u="sng" dirty="0"/>
              <a:t>几乎所有的脑细胞，都有记忆功能</a:t>
            </a:r>
            <a:r>
              <a:rPr lang="zh-CN" altLang="en-US" sz="1200" b="1" dirty="0"/>
              <a:t>，而脑子里面至少五大记忆系统，记忆着不同的事，不同的内容。 </a:t>
            </a:r>
          </a:p>
          <a:p>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90917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3418788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24</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zh-CN" altLang="en-US" b="1" dirty="0">
                <a:solidFill>
                  <a:srgbClr val="000000"/>
                </a:solidFill>
              </a:rPr>
              <a:t>这些变化意味着对睡眠时间的要求越来越少，还是意味着所能得到的休息时间变得越来越少？</a:t>
            </a:r>
            <a:endParaRPr lang="en-US" altLang="zh-CN" b="1" dirty="0">
              <a:solidFill>
                <a:srgbClr val="000000"/>
              </a:solidFil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zh-CN" altLang="en-US" b="1" dirty="0"/>
              <a:t>睡眠对于人类的身心健康和生理机能非常重要。如果人类被剥夺了睡眠功能，严重的认知变化就会发生。</a:t>
            </a:r>
          </a:p>
          <a:p>
            <a:pPr algn="just"/>
            <a:endParaRPr lang="zh-CN" altLang="en-US" b="1" dirty="0">
              <a:solidFill>
                <a:srgbClr val="000000"/>
              </a:solidFill>
            </a:endParaRPr>
          </a:p>
          <a:p>
            <a:endParaRPr lang="en-US" altLang="zh-CN" dirty="0">
              <a:solidFill>
                <a:srgbClr val="000066"/>
              </a:solidFill>
            </a:endParaRPr>
          </a:p>
        </p:txBody>
      </p:sp>
    </p:spTree>
    <p:extLst>
      <p:ext uri="{BB962C8B-B14F-4D97-AF65-F5344CB8AC3E}">
        <p14:creationId xmlns:p14="http://schemas.microsoft.com/office/powerpoint/2010/main" val="262751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25</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dirty="0"/>
              <a:t>利用脑电图仪发现：在夜晚睡眠过程中大脑呈现出独特的电子运动模式</a:t>
            </a:r>
            <a:r>
              <a:rPr lang="en-US" altLang="zh-CN" b="1" dirty="0"/>
              <a:t>.</a:t>
            </a:r>
            <a:r>
              <a:rPr lang="zh-CN" altLang="en-US" b="1" dirty="0"/>
              <a:t>因而睡眠可以被笼统地分为两类</a:t>
            </a:r>
            <a:r>
              <a:rPr lang="en-US" altLang="zh-CN" b="1" dirty="0"/>
              <a:t>——“</a:t>
            </a:r>
            <a:r>
              <a:rPr lang="zh-CN" altLang="en-US" b="1" dirty="0"/>
              <a:t>慢波睡眠”和“快动眼睡眠”</a:t>
            </a:r>
            <a:r>
              <a:rPr lang="en-US" altLang="zh-CN" b="1" dirty="0"/>
              <a:t>.</a:t>
            </a:r>
            <a:r>
              <a:rPr lang="zh-CN" altLang="en-US" b="1" dirty="0"/>
              <a:t>这两种睡眠模式的相互转化受大脑内的网状结构调节</a:t>
            </a:r>
          </a:p>
          <a:p>
            <a:endParaRPr lang="en-US" altLang="zh-CN" dirty="0">
              <a:solidFill>
                <a:srgbClr val="000066"/>
              </a:solidFill>
            </a:endParaRPr>
          </a:p>
        </p:txBody>
      </p:sp>
    </p:spTree>
    <p:extLst>
      <p:ext uri="{BB962C8B-B14F-4D97-AF65-F5344CB8AC3E}">
        <p14:creationId xmlns:p14="http://schemas.microsoft.com/office/powerpoint/2010/main" val="385017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26</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b="1" dirty="0">
                <a:solidFill>
                  <a:srgbClr val="FF0000"/>
                </a:solidFill>
                <a:effectLst>
                  <a:outerShdw blurRad="38100" dist="38100" dir="2700000" algn="tl">
                    <a:srgbClr val="C0C0C0"/>
                  </a:outerShdw>
                </a:effectLst>
              </a:rPr>
              <a:t>易唤醒</a:t>
            </a:r>
            <a:r>
              <a:rPr lang="zh-CN" altLang="en-US" dirty="0"/>
              <a:t>：衰老进程导致人体保持平静睡眠的机能发生逐步衰退</a:t>
            </a:r>
            <a:r>
              <a:rPr lang="en-US" altLang="zh-CN" dirty="0"/>
              <a:t>,</a:t>
            </a:r>
            <a:r>
              <a:rPr lang="zh-CN" altLang="en-US" dirty="0"/>
              <a:t>老年人的睡眠变得越来越不充分</a:t>
            </a:r>
            <a:r>
              <a:rPr lang="en-US" altLang="zh-CN" dirty="0"/>
              <a:t>,</a:t>
            </a:r>
            <a:r>
              <a:rPr lang="zh-CN" altLang="en-US" b="1" dirty="0"/>
              <a:t>越来越不稳定</a:t>
            </a:r>
            <a:r>
              <a:rPr lang="en-US" altLang="zh-CN" dirty="0"/>
              <a:t>,</a:t>
            </a:r>
            <a:r>
              <a:rPr lang="zh-CN" altLang="en-US" dirty="0"/>
              <a:t>经常会被一阵阵的失眠意识打断。年老之后</a:t>
            </a:r>
            <a:r>
              <a:rPr lang="en-US" altLang="zh-CN" dirty="0"/>
              <a:t>,</a:t>
            </a:r>
            <a:r>
              <a:rPr lang="zh-CN" altLang="en-US" b="1" dirty="0">
                <a:effectLst>
                  <a:outerShdw blurRad="38100" dist="38100" dir="2700000" algn="tl">
                    <a:srgbClr val="C0C0C0"/>
                  </a:outerShdw>
                </a:effectLst>
              </a:rPr>
              <a:t>无论处于什么样的睡眠阶段</a:t>
            </a:r>
            <a:r>
              <a:rPr lang="zh-CN" altLang="en-US" dirty="0"/>
              <a:t>都很容易醒来。</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在理解衰老导致</a:t>
            </a:r>
            <a:r>
              <a:rPr lang="zh-CN" altLang="en-US" b="1" u="sng" dirty="0"/>
              <a:t>智力、记忆和睡眠</a:t>
            </a:r>
            <a:r>
              <a:rPr lang="zh-CN" altLang="en-US" u="sng" dirty="0"/>
              <a:t>变化</a:t>
            </a:r>
            <a:r>
              <a:rPr lang="zh-CN" altLang="en-US" dirty="0"/>
              <a:t>的过程中</a:t>
            </a:r>
            <a:r>
              <a:rPr lang="en-US" altLang="zh-CN" dirty="0"/>
              <a:t>,</a:t>
            </a:r>
            <a:r>
              <a:rPr lang="zh-CN" altLang="en-US" dirty="0"/>
              <a:t>最有趣的情况是人体会对以上的衰老变化产生</a:t>
            </a:r>
            <a:r>
              <a:rPr lang="zh-CN" altLang="en-US" b="1" u="sng" dirty="0"/>
              <a:t>连锁反应</a:t>
            </a:r>
            <a:r>
              <a:rPr lang="en-US" altLang="zh-CN" dirty="0"/>
              <a:t>.</a:t>
            </a:r>
            <a:r>
              <a:rPr lang="zh-CN" altLang="en-US" dirty="0"/>
              <a:t>有关这种情况最有趣的案例发生在</a:t>
            </a:r>
            <a:r>
              <a:rPr lang="en-US" altLang="zh-CN" dirty="0"/>
              <a:t>1960</a:t>
            </a:r>
            <a:r>
              <a:rPr lang="zh-CN" altLang="en-US" dirty="0"/>
              <a:t>年一位年轻的美国战斗英雄威尔利斯</a:t>
            </a:r>
            <a:r>
              <a:rPr lang="en-US" altLang="zh-CN" dirty="0"/>
              <a:t>•</a:t>
            </a:r>
            <a:r>
              <a:rPr lang="zh-CN" altLang="en-US" dirty="0"/>
              <a:t>布什恩斯军士身上。</a:t>
            </a:r>
          </a:p>
          <a:p>
            <a:endParaRPr lang="en-US" altLang="zh-CN" dirty="0">
              <a:solidFill>
                <a:srgbClr val="000066"/>
              </a:solidFill>
            </a:endParaRPr>
          </a:p>
        </p:txBody>
      </p:sp>
    </p:spTree>
    <p:extLst>
      <p:ext uri="{BB962C8B-B14F-4D97-AF65-F5344CB8AC3E}">
        <p14:creationId xmlns:p14="http://schemas.microsoft.com/office/powerpoint/2010/main" val="372401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27</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sz="1200" b="1" kern="1200" dirty="0">
                <a:solidFill>
                  <a:schemeClr val="tx1"/>
                </a:solidFill>
                <a:effectLst/>
                <a:latin typeface="Arial" pitchFamily="34" charset="0"/>
                <a:ea typeface="宋体" pitchFamily="2" charset="-122"/>
                <a:cs typeface="+mn-cs"/>
              </a:rPr>
              <a:t>Alzheimer's and Sleep Problems</a:t>
            </a:r>
          </a:p>
          <a:p>
            <a:r>
              <a:rPr lang="en-US" altLang="zh-CN" sz="1200" b="1" kern="1200" cap="all" dirty="0">
                <a:solidFill>
                  <a:schemeClr val="tx1"/>
                </a:solidFill>
                <a:effectLst/>
                <a:latin typeface="Arial" pitchFamily="34" charset="0"/>
                <a:ea typeface="宋体" pitchFamily="2" charset="-122"/>
                <a:cs typeface="+mn-cs"/>
              </a:rPr>
              <a:t>IN THIS ARTICLE</a:t>
            </a:r>
          </a:p>
          <a:p>
            <a:r>
              <a:rPr lang="en-US" altLang="zh-CN" sz="1200" u="none" strike="noStrike" kern="1200" dirty="0">
                <a:solidFill>
                  <a:schemeClr val="tx1"/>
                </a:solidFill>
                <a:effectLst/>
                <a:latin typeface="Arial" pitchFamily="34" charset="0"/>
                <a:ea typeface="宋体" pitchFamily="2" charset="-122"/>
                <a:cs typeface="+mn-cs"/>
                <a:hlinkClick r:id="rId3"/>
              </a:rPr>
              <a:t>Treatment</a:t>
            </a:r>
            <a:endParaRPr lang="en-US" altLang="zh-CN" sz="1200" kern="1200" dirty="0">
              <a:solidFill>
                <a:schemeClr val="tx1"/>
              </a:solidFill>
              <a:effectLst/>
              <a:latin typeface="Arial" pitchFamily="34" charset="0"/>
              <a:ea typeface="宋体" pitchFamily="2" charset="-122"/>
              <a:cs typeface="+mn-cs"/>
            </a:endParaRPr>
          </a:p>
          <a:p>
            <a:r>
              <a:rPr lang="en-US" altLang="zh-CN" sz="1200" u="none" strike="noStrike" kern="1200" dirty="0">
                <a:solidFill>
                  <a:schemeClr val="tx1"/>
                </a:solidFill>
                <a:effectLst/>
                <a:latin typeface="Arial" pitchFamily="34" charset="0"/>
                <a:ea typeface="宋体" pitchFamily="2" charset="-122"/>
                <a:cs typeface="+mn-cs"/>
                <a:hlinkClick r:id="rId4"/>
              </a:rPr>
              <a:t>Sleep Medications and Alzheimer’s</a:t>
            </a:r>
            <a:endParaRPr lang="en-US" altLang="zh-CN" sz="1200" kern="1200" dirty="0">
              <a:solidFill>
                <a:schemeClr val="tx1"/>
              </a:solidFill>
              <a:effectLst/>
              <a:latin typeface="Arial" pitchFamily="34" charset="0"/>
              <a:ea typeface="宋体" pitchFamily="2" charset="-122"/>
              <a:cs typeface="+mn-cs"/>
            </a:endParaRPr>
          </a:p>
          <a:p>
            <a:r>
              <a:rPr lang="en-US" altLang="zh-CN" sz="1200" u="none" strike="noStrike" kern="1200" dirty="0">
                <a:solidFill>
                  <a:schemeClr val="tx1"/>
                </a:solidFill>
                <a:effectLst/>
                <a:latin typeface="Arial" pitchFamily="34" charset="0"/>
                <a:ea typeface="宋体" pitchFamily="2" charset="-122"/>
                <a:cs typeface="+mn-cs"/>
                <a:hlinkClick r:id="rId5"/>
              </a:rPr>
              <a:t>How You Can Get Rest, Too</a:t>
            </a:r>
            <a:endParaRPr lang="en-US" altLang="zh-CN" sz="1200" kern="1200" dirty="0">
              <a:solidFill>
                <a:schemeClr val="tx1"/>
              </a:solidFill>
              <a:effectLst/>
              <a:latin typeface="Arial" pitchFamily="34" charset="0"/>
              <a:ea typeface="宋体" pitchFamily="2" charset="-122"/>
              <a:cs typeface="+mn-cs"/>
            </a:endParaRPr>
          </a:p>
          <a:p>
            <a:r>
              <a:rPr lang="en-US" altLang="zh-CN" sz="1200" b="0" i="0" kern="1200" dirty="0">
                <a:solidFill>
                  <a:schemeClr val="tx1"/>
                </a:solidFill>
                <a:effectLst/>
                <a:latin typeface="Arial" pitchFamily="34" charset="0"/>
                <a:ea typeface="宋体" pitchFamily="2" charset="-122"/>
                <a:cs typeface="+mn-cs"/>
              </a:rPr>
              <a:t>People with Alzheimer’s disease go through many changes, and </a:t>
            </a:r>
            <a:r>
              <a:rPr lang="en-US" altLang="zh-CN" sz="1200" b="0" i="0" u="none" strike="noStrike" kern="1200" dirty="0" err="1">
                <a:solidFill>
                  <a:schemeClr val="tx1"/>
                </a:solidFill>
                <a:effectLst/>
                <a:latin typeface="Arial" pitchFamily="34" charset="0"/>
                <a:ea typeface="宋体" pitchFamily="2" charset="-122"/>
                <a:cs typeface="+mn-cs"/>
                <a:hlinkClick r:id="rId6"/>
              </a:rPr>
              <a:t>sleep</a:t>
            </a:r>
            <a:r>
              <a:rPr lang="en-US" altLang="zh-CN" sz="1200" b="0" i="0" kern="1200" dirty="0" err="1">
                <a:solidFill>
                  <a:schemeClr val="tx1"/>
                </a:solidFill>
                <a:effectLst/>
                <a:latin typeface="Arial" pitchFamily="34" charset="0"/>
                <a:ea typeface="宋体" pitchFamily="2" charset="-122"/>
                <a:cs typeface="+mn-cs"/>
              </a:rPr>
              <a:t>problems</a:t>
            </a:r>
            <a:r>
              <a:rPr lang="en-US" altLang="zh-CN" sz="1200" b="0" i="0" kern="1200" dirty="0">
                <a:solidFill>
                  <a:schemeClr val="tx1"/>
                </a:solidFill>
                <a:effectLst/>
                <a:latin typeface="Arial" pitchFamily="34" charset="0"/>
                <a:ea typeface="宋体" pitchFamily="2" charset="-122"/>
                <a:cs typeface="+mn-cs"/>
              </a:rPr>
              <a:t> are often some of the most noticeable.</a:t>
            </a:r>
          </a:p>
          <a:p>
            <a:r>
              <a:rPr lang="en-US" altLang="zh-CN" sz="1200" b="0" i="0" kern="1200" dirty="0">
                <a:solidFill>
                  <a:schemeClr val="tx1"/>
                </a:solidFill>
                <a:effectLst/>
                <a:latin typeface="Arial" pitchFamily="34" charset="0"/>
                <a:ea typeface="宋体" pitchFamily="2" charset="-122"/>
                <a:cs typeface="+mn-cs"/>
              </a:rPr>
              <a:t>Most adults have changes in their sleep patterns as they age. But the problems are more severe and happen more often for people with Alzheimer’s. </a:t>
            </a:r>
          </a:p>
          <a:p>
            <a:r>
              <a:rPr lang="en-US" altLang="zh-CN" sz="1200" b="0" i="0" kern="1200" dirty="0">
                <a:solidFill>
                  <a:schemeClr val="tx1"/>
                </a:solidFill>
                <a:effectLst/>
                <a:latin typeface="Arial" pitchFamily="34" charset="0"/>
                <a:ea typeface="宋体" pitchFamily="2" charset="-122"/>
                <a:cs typeface="+mn-cs"/>
              </a:rPr>
              <a:t>You might notice that your loved one:</a:t>
            </a:r>
          </a:p>
          <a:p>
            <a:r>
              <a:rPr lang="en-US" altLang="zh-CN" sz="1200" b="0" i="0" kern="1200" dirty="0">
                <a:solidFill>
                  <a:schemeClr val="tx1"/>
                </a:solidFill>
                <a:effectLst/>
                <a:latin typeface="Arial" pitchFamily="34" charset="0"/>
                <a:ea typeface="宋体" pitchFamily="2" charset="-122"/>
                <a:cs typeface="+mn-cs"/>
              </a:rPr>
              <a:t>Sleeps a lot more than usual, including taking naps during the day. This is common for people in the early stages of the disease.</a:t>
            </a:r>
          </a:p>
          <a:p>
            <a:r>
              <a:rPr lang="en-US" altLang="zh-CN" sz="1200" b="0" i="0" kern="1200" dirty="0">
                <a:solidFill>
                  <a:schemeClr val="tx1"/>
                </a:solidFill>
                <a:effectLst/>
                <a:latin typeface="Arial" pitchFamily="34" charset="0"/>
                <a:ea typeface="宋体" pitchFamily="2" charset="-122"/>
                <a:cs typeface="+mn-cs"/>
              </a:rPr>
              <a:t>Has trouble falling asleep or wakes up a lot at night. When he does sleep, he might doze on and off.</a:t>
            </a:r>
          </a:p>
          <a:p>
            <a:r>
              <a:rPr lang="en-US" altLang="zh-CN" sz="1200" b="0" i="0" kern="1200" dirty="0">
                <a:solidFill>
                  <a:schemeClr val="tx1"/>
                </a:solidFill>
                <a:effectLst/>
                <a:latin typeface="Arial" pitchFamily="34" charset="0"/>
                <a:ea typeface="宋体" pitchFamily="2" charset="-122"/>
                <a:cs typeface="+mn-cs"/>
              </a:rPr>
              <a:t>Wants to sleep more during the day and stay awake at night. This becomes more common as Alzheimer’s gets worse.</a:t>
            </a:r>
          </a:p>
          <a:p>
            <a:r>
              <a:rPr lang="en-US" altLang="zh-CN" sz="1200" b="0" i="0" kern="1200" dirty="0">
                <a:solidFill>
                  <a:schemeClr val="tx1"/>
                </a:solidFill>
                <a:effectLst/>
                <a:latin typeface="Arial" pitchFamily="34" charset="0"/>
                <a:ea typeface="宋体" pitchFamily="2" charset="-122"/>
                <a:cs typeface="+mn-cs"/>
              </a:rPr>
              <a:t>Gets restless or agitated when the sun sets, a condition called </a:t>
            </a:r>
            <a:r>
              <a:rPr lang="en-US" altLang="zh-CN" sz="1200" b="0" i="0" u="none" strike="noStrike" kern="1200" dirty="0">
                <a:solidFill>
                  <a:schemeClr val="tx1"/>
                </a:solidFill>
                <a:effectLst/>
                <a:latin typeface="Arial" pitchFamily="34" charset="0"/>
                <a:ea typeface="宋体" pitchFamily="2" charset="-122"/>
                <a:cs typeface="+mn-cs"/>
                <a:hlinkClick r:id="rId7"/>
              </a:rPr>
              <a:t>sundowning</a:t>
            </a:r>
            <a:r>
              <a:rPr lang="en-US" altLang="zh-CN" sz="1200" b="0" i="0" kern="1200" dirty="0">
                <a:solidFill>
                  <a:schemeClr val="tx1"/>
                </a:solidFill>
                <a:effectLst/>
                <a:latin typeface="Arial" pitchFamily="34" charset="0"/>
                <a:ea typeface="宋体" pitchFamily="2" charset="-122"/>
                <a:cs typeface="+mn-cs"/>
              </a:rPr>
              <a:t>. He might pace or wander during the night, too.</a:t>
            </a:r>
          </a:p>
          <a:p>
            <a:r>
              <a:rPr lang="en-US" altLang="zh-CN" sz="1200" b="0" i="0" kern="1200" dirty="0">
                <a:solidFill>
                  <a:schemeClr val="tx1"/>
                </a:solidFill>
                <a:effectLst/>
                <a:latin typeface="Arial" pitchFamily="34" charset="0"/>
                <a:ea typeface="宋体" pitchFamily="2" charset="-122"/>
                <a:cs typeface="+mn-cs"/>
              </a:rPr>
              <a:t>Scientists aren’t sure why people with Alzheimer’s tend to have problems sleeping. It may be because the disease damages the brain and changes the way it controls the sense of when to get shut-eye and when to be awake. </a:t>
            </a:r>
          </a:p>
          <a:p>
            <a:r>
              <a:rPr lang="en-US" altLang="zh-CN" sz="1200" b="0" i="0" kern="1200" dirty="0">
                <a:solidFill>
                  <a:schemeClr val="tx1"/>
                </a:solidFill>
                <a:effectLst/>
                <a:latin typeface="Arial" pitchFamily="34" charset="0"/>
                <a:ea typeface="宋体" pitchFamily="2" charset="-122"/>
                <a:cs typeface="+mn-cs"/>
              </a:rPr>
              <a:t>But even when sleep patterns change, you can make it easier for your loved one to rest and get some </a:t>
            </a:r>
            <a:r>
              <a:rPr lang="en-US" altLang="zh-CN" sz="1200" b="0" i="0" kern="1200" dirty="0" err="1">
                <a:solidFill>
                  <a:schemeClr val="tx1"/>
                </a:solidFill>
                <a:effectLst/>
                <a:latin typeface="Arial" pitchFamily="34" charset="0"/>
                <a:ea typeface="宋体" pitchFamily="2" charset="-122"/>
                <a:cs typeface="+mn-cs"/>
              </a:rPr>
              <a:t>Zzz's</a:t>
            </a:r>
            <a:r>
              <a:rPr lang="en-US" altLang="zh-CN" sz="1200" b="0" i="0" kern="1200" dirty="0">
                <a:solidFill>
                  <a:schemeClr val="tx1"/>
                </a:solidFill>
                <a:effectLst/>
                <a:latin typeface="Arial" pitchFamily="34" charset="0"/>
                <a:ea typeface="宋体" pitchFamily="2" charset="-122"/>
                <a:cs typeface="+mn-cs"/>
              </a:rPr>
              <a:t> yourself.</a:t>
            </a:r>
          </a:p>
          <a:p>
            <a:r>
              <a:rPr lang="en-US" altLang="zh-CN" sz="1200" b="1" i="0" kern="1200" dirty="0">
                <a:solidFill>
                  <a:schemeClr val="tx1"/>
                </a:solidFill>
                <a:effectLst/>
                <a:latin typeface="Arial" pitchFamily="34" charset="0"/>
                <a:ea typeface="宋体" pitchFamily="2" charset="-122"/>
                <a:cs typeface="+mn-cs"/>
              </a:rPr>
              <a:t>Treatment</a:t>
            </a:r>
          </a:p>
          <a:p>
            <a:r>
              <a:rPr lang="en-US" altLang="zh-CN" sz="1200" b="0" i="0" kern="1200" dirty="0">
                <a:solidFill>
                  <a:schemeClr val="tx1"/>
                </a:solidFill>
                <a:effectLst/>
                <a:latin typeface="Arial" pitchFamily="34" charset="0"/>
                <a:ea typeface="宋体" pitchFamily="2" charset="-122"/>
                <a:cs typeface="+mn-cs"/>
              </a:rPr>
              <a:t>Most doctors say it’s best to start with changes to lifestyle and behavior to fix sleep problems. There are medications that can aid sleep, but they can be harmful for people </a:t>
            </a:r>
            <a:r>
              <a:rPr lang="en-US" altLang="zh-CN" sz="1200" b="0" i="0" kern="1200" dirty="0" err="1">
                <a:solidFill>
                  <a:schemeClr val="tx1"/>
                </a:solidFill>
                <a:effectLst/>
                <a:latin typeface="Arial" pitchFamily="34" charset="0"/>
                <a:ea typeface="宋体" pitchFamily="2" charset="-122"/>
                <a:cs typeface="+mn-cs"/>
              </a:rPr>
              <a:t>with</a:t>
            </a:r>
            <a:r>
              <a:rPr lang="en-US" altLang="zh-CN" sz="1200" b="0" i="0" u="none" strike="noStrike" kern="1200" dirty="0" err="1">
                <a:solidFill>
                  <a:schemeClr val="tx1"/>
                </a:solidFill>
                <a:effectLst/>
                <a:latin typeface="Arial" pitchFamily="34" charset="0"/>
                <a:ea typeface="宋体" pitchFamily="2" charset="-122"/>
                <a:cs typeface="+mn-cs"/>
                <a:hlinkClick r:id="rId8"/>
              </a:rPr>
              <a:t>Alzheimer's</a:t>
            </a:r>
            <a:r>
              <a:rPr lang="en-US" altLang="zh-CN" sz="1200" b="0" i="0" kern="1200" dirty="0">
                <a:solidFill>
                  <a:schemeClr val="tx1"/>
                </a:solidFill>
                <a:effectLst/>
                <a:latin typeface="Arial" pitchFamily="34" charset="0"/>
                <a:ea typeface="宋体" pitchFamily="2" charset="-122"/>
                <a:cs typeface="+mn-cs"/>
              </a:rPr>
              <a:t>, causing confusion and making them more likely to fall.</a:t>
            </a:r>
          </a:p>
          <a:p>
            <a:r>
              <a:rPr lang="en-US" altLang="zh-CN" sz="1200" b="0" i="0" kern="1200" cap="all" dirty="0">
                <a:solidFill>
                  <a:schemeClr val="tx1"/>
                </a:solidFill>
                <a:effectLst/>
                <a:latin typeface="Arial" pitchFamily="34" charset="0"/>
                <a:ea typeface="宋体" pitchFamily="2" charset="-122"/>
                <a:cs typeface="+mn-cs"/>
              </a:rPr>
              <a:t>CONTINUE READING BELOW</a:t>
            </a:r>
            <a:r>
              <a:rPr lang="en-US" altLang="zh-CN" sz="1200" b="1" i="0" kern="1200" cap="all" dirty="0">
                <a:solidFill>
                  <a:schemeClr val="tx1"/>
                </a:solidFill>
                <a:effectLst/>
                <a:latin typeface="Arial" pitchFamily="34" charset="0"/>
                <a:ea typeface="宋体" pitchFamily="2" charset="-122"/>
                <a:cs typeface="+mn-cs"/>
              </a:rPr>
              <a:t>YOU MIGHT LIKE</a:t>
            </a:r>
          </a:p>
          <a:p>
            <a:r>
              <a:rPr lang="en-US" altLang="zh-CN" sz="1200" b="0" i="0" kern="1200" dirty="0">
                <a:solidFill>
                  <a:schemeClr val="tx1"/>
                </a:solidFill>
                <a:effectLst/>
                <a:latin typeface="Arial" pitchFamily="34" charset="0"/>
                <a:ea typeface="宋体" pitchFamily="2" charset="-122"/>
                <a:cs typeface="+mn-cs"/>
              </a:rPr>
              <a:t>Here are some tips to get started:</a:t>
            </a:r>
          </a:p>
          <a:p>
            <a:r>
              <a:rPr lang="en-US" altLang="zh-CN" sz="1200" b="0" i="0" kern="1200" dirty="0">
                <a:solidFill>
                  <a:schemeClr val="tx1"/>
                </a:solidFill>
                <a:effectLst/>
                <a:latin typeface="Arial" pitchFamily="34" charset="0"/>
                <a:ea typeface="宋体" pitchFamily="2" charset="-122"/>
                <a:cs typeface="+mn-cs"/>
              </a:rPr>
              <a:t>Help your loved one keep a regular 24-hour schedule. Eat meals, wake up, and go to bed at the same time each day.</a:t>
            </a:r>
          </a:p>
          <a:p>
            <a:r>
              <a:rPr lang="en-US" altLang="zh-CN" sz="1200" b="0" i="0" kern="1200" dirty="0">
                <a:solidFill>
                  <a:schemeClr val="tx1"/>
                </a:solidFill>
                <a:effectLst/>
                <a:latin typeface="Arial" pitchFamily="34" charset="0"/>
                <a:ea typeface="宋体" pitchFamily="2" charset="-122"/>
                <a:cs typeface="+mn-cs"/>
              </a:rPr>
              <a:t>Discourage naps during the day, or at least limit them to 30 minutes.</a:t>
            </a:r>
          </a:p>
          <a:p>
            <a:r>
              <a:rPr lang="en-US" altLang="zh-CN" sz="1200" b="0" i="0" kern="1200" dirty="0">
                <a:solidFill>
                  <a:schemeClr val="tx1"/>
                </a:solidFill>
                <a:effectLst/>
                <a:latin typeface="Arial" pitchFamily="34" charset="0"/>
                <a:ea typeface="宋体" pitchFamily="2" charset="-122"/>
                <a:cs typeface="+mn-cs"/>
              </a:rPr>
              <a:t>Move him into sunlight soon after he wakes up and keep the lighting low as bedtime approaches. This helps set his internal clock closer to normal.</a:t>
            </a:r>
          </a:p>
          <a:p>
            <a:r>
              <a:rPr lang="en-US" altLang="zh-CN" sz="1200" b="0" i="0" kern="1200" dirty="0">
                <a:solidFill>
                  <a:schemeClr val="tx1"/>
                </a:solidFill>
                <a:effectLst/>
                <a:latin typeface="Arial" pitchFamily="34" charset="0"/>
                <a:ea typeface="宋体" pitchFamily="2" charset="-122"/>
                <a:cs typeface="+mn-cs"/>
              </a:rPr>
              <a:t>Make sure he exercises every day, although not within 4 hours of going to bed.</a:t>
            </a:r>
          </a:p>
          <a:p>
            <a:r>
              <a:rPr lang="en-US" altLang="zh-CN" sz="1200" b="0" i="0" kern="1200" dirty="0">
                <a:solidFill>
                  <a:schemeClr val="tx1"/>
                </a:solidFill>
                <a:effectLst/>
                <a:latin typeface="Arial" pitchFamily="34" charset="0"/>
                <a:ea typeface="宋体" pitchFamily="2" charset="-122"/>
                <a:cs typeface="+mn-cs"/>
              </a:rPr>
              <a:t>Encourage him to avoid nicotine, alcohol, </a:t>
            </a:r>
            <a:r>
              <a:rPr lang="en-US" altLang="zh-CN" sz="1200" b="0" i="0" u="none" strike="noStrike" kern="1200" dirty="0">
                <a:solidFill>
                  <a:schemeClr val="tx1"/>
                </a:solidFill>
                <a:effectLst/>
                <a:latin typeface="Arial" pitchFamily="34" charset="0"/>
                <a:ea typeface="宋体" pitchFamily="2" charset="-122"/>
                <a:cs typeface="+mn-cs"/>
                <a:hlinkClick r:id="rId9"/>
              </a:rPr>
              <a:t>caffeine</a:t>
            </a:r>
            <a:r>
              <a:rPr lang="en-US" altLang="zh-CN" sz="1200" b="0" i="0" kern="1200" dirty="0">
                <a:solidFill>
                  <a:schemeClr val="tx1"/>
                </a:solidFill>
                <a:effectLst/>
                <a:latin typeface="Arial" pitchFamily="34" charset="0"/>
                <a:ea typeface="宋体" pitchFamily="2" charset="-122"/>
                <a:cs typeface="+mn-cs"/>
              </a:rPr>
              <a:t>, and large meals, especially at night.</a:t>
            </a:r>
          </a:p>
          <a:p>
            <a:r>
              <a:rPr lang="en-US" altLang="zh-CN" sz="1200" b="0" i="0" kern="1200" dirty="0">
                <a:solidFill>
                  <a:schemeClr val="tx1"/>
                </a:solidFill>
                <a:effectLst/>
                <a:latin typeface="Arial" pitchFamily="34" charset="0"/>
                <a:ea typeface="宋体" pitchFamily="2" charset="-122"/>
                <a:cs typeface="+mn-cs"/>
              </a:rPr>
              <a:t>Make sure his bedroom is comfortable, with the temperature not too warm and not too cold.</a:t>
            </a:r>
          </a:p>
          <a:p>
            <a:r>
              <a:rPr lang="en-US" altLang="zh-CN" sz="1200" b="0" i="0" kern="1200" dirty="0">
                <a:solidFill>
                  <a:schemeClr val="tx1"/>
                </a:solidFill>
                <a:effectLst/>
                <a:latin typeface="Arial" pitchFamily="34" charset="0"/>
                <a:ea typeface="宋体" pitchFamily="2" charset="-122"/>
                <a:cs typeface="+mn-cs"/>
              </a:rPr>
              <a:t>Check with your loved one's doctor about other health conditions he might have that can cause sleep problems, such as </a:t>
            </a:r>
            <a:r>
              <a:rPr lang="en-US" altLang="zh-CN" sz="1200" b="0" i="0" u="none" strike="noStrike" kern="1200" dirty="0">
                <a:solidFill>
                  <a:schemeClr val="tx1"/>
                </a:solidFill>
                <a:effectLst/>
                <a:latin typeface="Arial" pitchFamily="34" charset="0"/>
                <a:ea typeface="宋体" pitchFamily="2" charset="-122"/>
                <a:cs typeface="+mn-cs"/>
                <a:hlinkClick r:id="rId10"/>
              </a:rPr>
              <a:t>restless leg syndrome</a:t>
            </a:r>
            <a:r>
              <a:rPr lang="en-US" altLang="zh-CN" sz="1200" b="0" i="0" kern="1200" dirty="0">
                <a:solidFill>
                  <a:schemeClr val="tx1"/>
                </a:solidFill>
                <a:effectLst/>
                <a:latin typeface="Arial" pitchFamily="34" charset="0"/>
                <a:ea typeface="宋体" pitchFamily="2" charset="-122"/>
                <a:cs typeface="+mn-cs"/>
              </a:rPr>
              <a:t>, </a:t>
            </a:r>
            <a:r>
              <a:rPr lang="en-US" altLang="zh-CN" sz="1200" b="0" i="0" u="none" strike="noStrike" kern="1200" dirty="0">
                <a:solidFill>
                  <a:schemeClr val="tx1"/>
                </a:solidFill>
                <a:effectLst/>
                <a:latin typeface="Arial" pitchFamily="34" charset="0"/>
                <a:ea typeface="宋体" pitchFamily="2" charset="-122"/>
                <a:cs typeface="+mn-cs"/>
                <a:hlinkClick r:id="rId11"/>
              </a:rPr>
              <a:t>sleep apnea</a:t>
            </a:r>
            <a:r>
              <a:rPr lang="en-US" altLang="zh-CN" sz="1200" b="0" i="0" kern="1200" dirty="0">
                <a:solidFill>
                  <a:schemeClr val="tx1"/>
                </a:solidFill>
                <a:effectLst/>
                <a:latin typeface="Arial" pitchFamily="34" charset="0"/>
                <a:ea typeface="宋体" pitchFamily="2" charset="-122"/>
                <a:cs typeface="+mn-cs"/>
              </a:rPr>
              <a:t>, or urinary tract infections. There may be treatments that can help.</a:t>
            </a:r>
          </a:p>
          <a:p>
            <a:r>
              <a:rPr lang="en-US" altLang="zh-CN" sz="1200" b="0" i="0" kern="1200" dirty="0">
                <a:solidFill>
                  <a:schemeClr val="tx1"/>
                </a:solidFill>
                <a:effectLst/>
                <a:latin typeface="Arial" pitchFamily="34" charset="0"/>
                <a:ea typeface="宋体" pitchFamily="2" charset="-122"/>
                <a:cs typeface="+mn-cs"/>
              </a:rPr>
              <a:t>Some Alzheimer’s drugs, like </a:t>
            </a:r>
            <a:r>
              <a:rPr lang="en-US" altLang="zh-CN" sz="1200" b="0" i="0" u="none" strike="noStrike" kern="1200" dirty="0">
                <a:solidFill>
                  <a:schemeClr val="tx1"/>
                </a:solidFill>
                <a:effectLst/>
                <a:latin typeface="Arial" pitchFamily="34" charset="0"/>
                <a:ea typeface="宋体" pitchFamily="2" charset="-122"/>
                <a:cs typeface="+mn-cs"/>
                <a:hlinkClick r:id="rId12"/>
              </a:rPr>
              <a:t>donepezil</a:t>
            </a:r>
            <a:r>
              <a:rPr lang="en-US" altLang="zh-CN" sz="1200" b="0" i="0" kern="1200" dirty="0">
                <a:solidFill>
                  <a:schemeClr val="tx1"/>
                </a:solidFill>
                <a:effectLst/>
                <a:latin typeface="Arial" pitchFamily="34" charset="0"/>
                <a:ea typeface="宋体" pitchFamily="2" charset="-122"/>
                <a:cs typeface="+mn-cs"/>
              </a:rPr>
              <a:t> (Aricept), can cause trouble sleeping. If your loved one takes this medication, avoid giving it to him at night.</a:t>
            </a:r>
          </a:p>
          <a:p>
            <a:r>
              <a:rPr lang="en-US" altLang="zh-CN" sz="1200" b="0" i="0" kern="1200" dirty="0">
                <a:solidFill>
                  <a:schemeClr val="tx1"/>
                </a:solidFill>
                <a:effectLst/>
                <a:latin typeface="Arial" pitchFamily="34" charset="0"/>
                <a:ea typeface="宋体" pitchFamily="2" charset="-122"/>
                <a:cs typeface="+mn-cs"/>
              </a:rPr>
              <a:t>A mix of changes may help if one tactic doesn't work.</a:t>
            </a:r>
          </a:p>
          <a:p>
            <a:r>
              <a:rPr lang="en-US" altLang="zh-CN" sz="1200" b="1" i="0" kern="1200" dirty="0">
                <a:solidFill>
                  <a:schemeClr val="tx1"/>
                </a:solidFill>
                <a:effectLst/>
                <a:latin typeface="Arial" pitchFamily="34" charset="0"/>
                <a:ea typeface="宋体" pitchFamily="2" charset="-122"/>
                <a:cs typeface="+mn-cs"/>
              </a:rPr>
              <a:t>Sleep Medications and Alzheimer’s</a:t>
            </a:r>
          </a:p>
          <a:p>
            <a:r>
              <a:rPr lang="en-US" altLang="zh-CN" sz="1200" b="0" i="0" kern="1200" dirty="0">
                <a:solidFill>
                  <a:schemeClr val="tx1"/>
                </a:solidFill>
                <a:effectLst/>
                <a:latin typeface="Arial" pitchFamily="34" charset="0"/>
                <a:ea typeface="宋体" pitchFamily="2" charset="-122"/>
                <a:cs typeface="+mn-cs"/>
              </a:rPr>
              <a:t>If your loved one’s doctor prescribes medicine to help him rest, he’ll probably start at the lowest dose possible and stop the drugs as soon as sleep patterns improve. </a:t>
            </a:r>
          </a:p>
          <a:p>
            <a:r>
              <a:rPr lang="en-US" altLang="zh-CN" sz="1200" b="0" i="0" kern="1200" dirty="0">
                <a:solidFill>
                  <a:schemeClr val="tx1"/>
                </a:solidFill>
                <a:effectLst/>
                <a:latin typeface="Arial" pitchFamily="34" charset="0"/>
                <a:ea typeface="宋体" pitchFamily="2" charset="-122"/>
                <a:cs typeface="+mn-cs"/>
              </a:rPr>
              <a:t>Medications include:</a:t>
            </a:r>
          </a:p>
          <a:p>
            <a:r>
              <a:rPr lang="en-US" altLang="zh-CN" sz="1200" b="0" i="0" u="none" strike="noStrike" kern="1200" dirty="0">
                <a:solidFill>
                  <a:schemeClr val="tx1"/>
                </a:solidFill>
                <a:effectLst/>
                <a:latin typeface="Arial" pitchFamily="34" charset="0"/>
                <a:ea typeface="宋体" pitchFamily="2" charset="-122"/>
                <a:cs typeface="+mn-cs"/>
                <a:hlinkClick r:id="rId13"/>
              </a:rPr>
              <a:t>Tricyclic antidepressants</a:t>
            </a:r>
            <a:r>
              <a:rPr lang="en-US" altLang="zh-CN" sz="1200" b="0" i="0" kern="1200" dirty="0">
                <a:solidFill>
                  <a:schemeClr val="tx1"/>
                </a:solidFill>
                <a:effectLst/>
                <a:latin typeface="Arial" pitchFamily="34" charset="0"/>
                <a:ea typeface="宋体" pitchFamily="2" charset="-122"/>
                <a:cs typeface="+mn-cs"/>
              </a:rPr>
              <a:t> such as </a:t>
            </a:r>
            <a:r>
              <a:rPr lang="en-US" altLang="zh-CN" sz="1200" b="0" i="0" u="none" strike="noStrike" kern="1200" dirty="0">
                <a:solidFill>
                  <a:schemeClr val="tx1"/>
                </a:solidFill>
                <a:effectLst/>
                <a:latin typeface="Arial" pitchFamily="34" charset="0"/>
                <a:ea typeface="宋体" pitchFamily="2" charset="-122"/>
                <a:cs typeface="+mn-cs"/>
                <a:hlinkClick r:id="rId14"/>
              </a:rPr>
              <a:t>nortriptyline</a:t>
            </a:r>
            <a:r>
              <a:rPr lang="en-US" altLang="zh-CN" sz="1200" b="0" i="0" kern="1200" dirty="0">
                <a:solidFill>
                  <a:schemeClr val="tx1"/>
                </a:solidFill>
                <a:effectLst/>
                <a:latin typeface="Arial" pitchFamily="34" charset="0"/>
                <a:ea typeface="宋体" pitchFamily="2" charset="-122"/>
                <a:cs typeface="+mn-cs"/>
              </a:rPr>
              <a:t> (Pamelor) and </a:t>
            </a:r>
            <a:r>
              <a:rPr lang="en-US" altLang="zh-CN" sz="1200" b="0" i="0" u="none" strike="noStrike" kern="1200" dirty="0">
                <a:solidFill>
                  <a:schemeClr val="tx1"/>
                </a:solidFill>
                <a:effectLst/>
                <a:latin typeface="Arial" pitchFamily="34" charset="0"/>
                <a:ea typeface="宋体" pitchFamily="2" charset="-122"/>
                <a:cs typeface="+mn-cs"/>
                <a:hlinkClick r:id="rId15"/>
              </a:rPr>
              <a:t>trazodone</a:t>
            </a:r>
            <a:r>
              <a:rPr lang="en-US" altLang="zh-CN" sz="1200" b="0" i="0" kern="1200" dirty="0">
                <a:solidFill>
                  <a:schemeClr val="tx1"/>
                </a:solidFill>
                <a:effectLst/>
                <a:latin typeface="Arial" pitchFamily="34" charset="0"/>
                <a:ea typeface="宋体" pitchFamily="2" charset="-122"/>
                <a:cs typeface="+mn-cs"/>
              </a:rPr>
              <a:t> (</a:t>
            </a:r>
            <a:r>
              <a:rPr lang="en-US" altLang="zh-CN" sz="1200" b="0" i="0" kern="1200" dirty="0" err="1">
                <a:solidFill>
                  <a:schemeClr val="tx1"/>
                </a:solidFill>
                <a:effectLst/>
                <a:latin typeface="Arial" pitchFamily="34" charset="0"/>
                <a:ea typeface="宋体" pitchFamily="2" charset="-122"/>
                <a:cs typeface="+mn-cs"/>
              </a:rPr>
              <a:t>Oleptro</a:t>
            </a:r>
            <a:r>
              <a:rPr lang="en-US" altLang="zh-CN" sz="1200" b="0" i="0" kern="1200" dirty="0">
                <a:solidFill>
                  <a:schemeClr val="tx1"/>
                </a:solidFill>
                <a:effectLst/>
                <a:latin typeface="Arial" pitchFamily="34" charset="0"/>
                <a:ea typeface="宋体" pitchFamily="2" charset="-122"/>
                <a:cs typeface="+mn-cs"/>
              </a:rPr>
              <a:t>)</a:t>
            </a:r>
          </a:p>
          <a:p>
            <a:r>
              <a:rPr lang="en-US" altLang="zh-CN" sz="1200" b="0" i="0" kern="1200" dirty="0">
                <a:solidFill>
                  <a:schemeClr val="tx1"/>
                </a:solidFill>
                <a:effectLst/>
                <a:latin typeface="Arial" pitchFamily="34" charset="0"/>
                <a:ea typeface="宋体" pitchFamily="2" charset="-122"/>
                <a:cs typeface="+mn-cs"/>
              </a:rPr>
              <a:t>Tranquilizers such as </a:t>
            </a:r>
            <a:r>
              <a:rPr lang="en-US" altLang="zh-CN" sz="1200" b="0" i="0" u="none" strike="noStrike" kern="1200" dirty="0">
                <a:solidFill>
                  <a:schemeClr val="tx1"/>
                </a:solidFill>
                <a:effectLst/>
                <a:latin typeface="Arial" pitchFamily="34" charset="0"/>
                <a:ea typeface="宋体" pitchFamily="2" charset="-122"/>
                <a:cs typeface="+mn-cs"/>
                <a:hlinkClick r:id="rId16"/>
              </a:rPr>
              <a:t>lorazepam</a:t>
            </a:r>
            <a:r>
              <a:rPr lang="en-US" altLang="zh-CN" sz="1200" b="0" i="0" kern="1200" dirty="0">
                <a:solidFill>
                  <a:schemeClr val="tx1"/>
                </a:solidFill>
                <a:effectLst/>
                <a:latin typeface="Arial" pitchFamily="34" charset="0"/>
                <a:ea typeface="宋体" pitchFamily="2" charset="-122"/>
                <a:cs typeface="+mn-cs"/>
              </a:rPr>
              <a:t> (Ativan) and </a:t>
            </a:r>
            <a:r>
              <a:rPr lang="en-US" altLang="zh-CN" sz="1200" b="0" i="0" u="none" strike="noStrike" kern="1200" dirty="0">
                <a:solidFill>
                  <a:schemeClr val="tx1"/>
                </a:solidFill>
                <a:effectLst/>
                <a:latin typeface="Arial" pitchFamily="34" charset="0"/>
                <a:ea typeface="宋体" pitchFamily="2" charset="-122"/>
                <a:cs typeface="+mn-cs"/>
                <a:hlinkClick r:id="rId17"/>
              </a:rPr>
              <a:t>temazepam</a:t>
            </a:r>
            <a:r>
              <a:rPr lang="en-US" altLang="zh-CN" sz="1200" b="0" i="0" kern="1200" dirty="0">
                <a:solidFill>
                  <a:schemeClr val="tx1"/>
                </a:solidFill>
                <a:effectLst/>
                <a:latin typeface="Arial" pitchFamily="34" charset="0"/>
                <a:ea typeface="宋体" pitchFamily="2" charset="-122"/>
                <a:cs typeface="+mn-cs"/>
              </a:rPr>
              <a:t>(Restoril)</a:t>
            </a:r>
          </a:p>
          <a:p>
            <a:r>
              <a:rPr lang="en-US" altLang="zh-CN" sz="1200" b="0" i="0" kern="1200" dirty="0">
                <a:solidFill>
                  <a:schemeClr val="tx1"/>
                </a:solidFill>
                <a:effectLst/>
                <a:latin typeface="Arial" pitchFamily="34" charset="0"/>
                <a:ea typeface="宋体" pitchFamily="2" charset="-122"/>
                <a:cs typeface="+mn-cs"/>
              </a:rPr>
              <a:t>Sleeping pills such as </a:t>
            </a:r>
            <a:r>
              <a:rPr lang="en-US" altLang="zh-CN" sz="1200" b="0" i="0" u="none" strike="noStrike" kern="1200" dirty="0">
                <a:solidFill>
                  <a:schemeClr val="tx1"/>
                </a:solidFill>
                <a:effectLst/>
                <a:latin typeface="Arial" pitchFamily="34" charset="0"/>
                <a:ea typeface="宋体" pitchFamily="2" charset="-122"/>
                <a:cs typeface="+mn-cs"/>
                <a:hlinkClick r:id="rId18"/>
              </a:rPr>
              <a:t>zaleplon</a:t>
            </a:r>
            <a:r>
              <a:rPr lang="en-US" altLang="zh-CN" sz="1200" b="0" i="0" kern="1200" dirty="0">
                <a:solidFill>
                  <a:schemeClr val="tx1"/>
                </a:solidFill>
                <a:effectLst/>
                <a:latin typeface="Arial" pitchFamily="34" charset="0"/>
                <a:ea typeface="宋体" pitchFamily="2" charset="-122"/>
                <a:cs typeface="+mn-cs"/>
              </a:rPr>
              <a:t> (Sonata) and zolpidem (Ambien)</a:t>
            </a:r>
          </a:p>
          <a:p>
            <a:r>
              <a:rPr lang="en-US" altLang="zh-CN" sz="1200" b="0" i="0" kern="1200" dirty="0">
                <a:solidFill>
                  <a:schemeClr val="tx1"/>
                </a:solidFill>
                <a:effectLst/>
                <a:latin typeface="Arial" pitchFamily="34" charset="0"/>
                <a:ea typeface="宋体" pitchFamily="2" charset="-122"/>
                <a:cs typeface="+mn-cs"/>
              </a:rPr>
              <a:t>Doctors also sometimes prescribe drugs called antipsychotics such as </a:t>
            </a:r>
            <a:r>
              <a:rPr lang="en-US" altLang="zh-CN" sz="1200" b="0" i="0" u="none" strike="noStrike" kern="1200" dirty="0">
                <a:solidFill>
                  <a:schemeClr val="tx1"/>
                </a:solidFill>
                <a:effectLst/>
                <a:latin typeface="Arial" pitchFamily="34" charset="0"/>
                <a:ea typeface="宋体" pitchFamily="2" charset="-122"/>
                <a:cs typeface="+mn-cs"/>
                <a:hlinkClick r:id="rId19"/>
              </a:rPr>
              <a:t>risperidone</a:t>
            </a:r>
            <a:r>
              <a:rPr lang="en-US" altLang="zh-CN" sz="1200" b="0" i="0" kern="1200" dirty="0">
                <a:solidFill>
                  <a:schemeClr val="tx1"/>
                </a:solidFill>
                <a:effectLst/>
                <a:latin typeface="Arial" pitchFamily="34" charset="0"/>
                <a:ea typeface="宋体" pitchFamily="2" charset="-122"/>
                <a:cs typeface="+mn-cs"/>
              </a:rPr>
              <a:t> (Risperdal). They can be helpful, but they also might increase the risk of death in some people </a:t>
            </a:r>
            <a:r>
              <a:rPr lang="en-US" altLang="zh-CN" sz="1200" b="0" i="0" kern="1200" dirty="0" err="1">
                <a:solidFill>
                  <a:schemeClr val="tx1"/>
                </a:solidFill>
                <a:effectLst/>
                <a:latin typeface="Arial" pitchFamily="34" charset="0"/>
                <a:ea typeface="宋体" pitchFamily="2" charset="-122"/>
                <a:cs typeface="+mn-cs"/>
              </a:rPr>
              <a:t>with</a:t>
            </a:r>
            <a:r>
              <a:rPr lang="en-US" altLang="zh-CN" sz="1200" b="0" i="0" u="none" strike="noStrike" kern="1200" dirty="0" err="1">
                <a:solidFill>
                  <a:schemeClr val="tx1"/>
                </a:solidFill>
                <a:effectLst/>
                <a:latin typeface="Arial" pitchFamily="34" charset="0"/>
                <a:ea typeface="宋体" pitchFamily="2" charset="-122"/>
                <a:cs typeface="+mn-cs"/>
                <a:hlinkClick r:id="rId20"/>
              </a:rPr>
              <a:t>dementia</a:t>
            </a:r>
            <a:r>
              <a:rPr lang="en-US" altLang="zh-CN" sz="1200" b="0" i="0" kern="1200" dirty="0">
                <a:solidFill>
                  <a:schemeClr val="tx1"/>
                </a:solidFill>
                <a:effectLst/>
                <a:latin typeface="Arial" pitchFamily="34" charset="0"/>
                <a:ea typeface="宋体" pitchFamily="2" charset="-122"/>
                <a:cs typeface="+mn-cs"/>
              </a:rPr>
              <a:t>. You’ll want to talk carefully with your loved one’s doctor about this medicine before he takes it.</a:t>
            </a:r>
          </a:p>
          <a:p>
            <a:r>
              <a:rPr lang="en-US" altLang="zh-CN" sz="1200" b="0" i="0" kern="1200" dirty="0">
                <a:solidFill>
                  <a:schemeClr val="tx1"/>
                </a:solidFill>
                <a:effectLst/>
                <a:latin typeface="Arial" pitchFamily="34" charset="0"/>
                <a:ea typeface="宋体" pitchFamily="2" charset="-122"/>
                <a:cs typeface="+mn-cs"/>
              </a:rPr>
              <a:t>Just as Alzheimer’s sleep problems can change over the years, so do the ways you can handle it. Always talk to your doctor about which options are best.</a:t>
            </a:r>
          </a:p>
          <a:p>
            <a:r>
              <a:rPr lang="en-US" altLang="zh-CN" sz="1200" b="1" i="0" kern="1200" dirty="0">
                <a:solidFill>
                  <a:schemeClr val="tx1"/>
                </a:solidFill>
                <a:effectLst/>
                <a:latin typeface="Arial" pitchFamily="34" charset="0"/>
                <a:ea typeface="宋体" pitchFamily="2" charset="-122"/>
                <a:cs typeface="+mn-cs"/>
              </a:rPr>
              <a:t>How You Can Get Rest, Too</a:t>
            </a:r>
          </a:p>
          <a:p>
            <a:r>
              <a:rPr lang="en-US" altLang="zh-CN" sz="1200" b="0" i="0" kern="1200" dirty="0">
                <a:solidFill>
                  <a:schemeClr val="tx1"/>
                </a:solidFill>
                <a:effectLst/>
                <a:latin typeface="Arial" pitchFamily="34" charset="0"/>
                <a:ea typeface="宋体" pitchFamily="2" charset="-122"/>
                <a:cs typeface="+mn-cs"/>
              </a:rPr>
              <a:t>As a caregiver, it's just as important for you to get enough shut-eye, so you can take better care of yourself and your loved one.</a:t>
            </a:r>
          </a:p>
          <a:p>
            <a:r>
              <a:rPr lang="en-US" altLang="zh-CN" sz="1200" b="0" i="0" kern="1200" dirty="0">
                <a:solidFill>
                  <a:schemeClr val="tx1"/>
                </a:solidFill>
                <a:effectLst/>
                <a:latin typeface="Arial" pitchFamily="34" charset="0"/>
                <a:ea typeface="宋体" pitchFamily="2" charset="-122"/>
                <a:cs typeface="+mn-cs"/>
              </a:rPr>
              <a:t>Many of the same things recommended for people </a:t>
            </a:r>
            <a:r>
              <a:rPr lang="en-US" altLang="zh-CN" sz="1200" b="0" i="0" kern="1200" dirty="0" err="1">
                <a:solidFill>
                  <a:schemeClr val="tx1"/>
                </a:solidFill>
                <a:effectLst/>
                <a:latin typeface="Arial" pitchFamily="34" charset="0"/>
                <a:ea typeface="宋体" pitchFamily="2" charset="-122"/>
                <a:cs typeface="+mn-cs"/>
              </a:rPr>
              <a:t>with</a:t>
            </a:r>
            <a:r>
              <a:rPr lang="en-US" altLang="zh-CN" sz="1200" b="0" i="0" u="none" strike="noStrike" kern="1200" dirty="0" err="1">
                <a:solidFill>
                  <a:schemeClr val="tx1"/>
                </a:solidFill>
                <a:effectLst/>
                <a:latin typeface="Arial" pitchFamily="34" charset="0"/>
                <a:ea typeface="宋体" pitchFamily="2" charset="-122"/>
                <a:cs typeface="+mn-cs"/>
                <a:hlinkClick r:id="rId21"/>
              </a:rPr>
              <a:t>Alzheimer's</a:t>
            </a:r>
            <a:r>
              <a:rPr lang="en-US" altLang="zh-CN" sz="1200" b="0" i="0" kern="1200" dirty="0">
                <a:solidFill>
                  <a:schemeClr val="tx1"/>
                </a:solidFill>
                <a:effectLst/>
                <a:latin typeface="Arial" pitchFamily="34" charset="0"/>
                <a:ea typeface="宋体" pitchFamily="2" charset="-122"/>
                <a:cs typeface="+mn-cs"/>
              </a:rPr>
              <a:t> can work for you, too:</a:t>
            </a:r>
          </a:p>
          <a:p>
            <a:r>
              <a:rPr lang="en-US" altLang="zh-CN" sz="1200" b="0" i="0" kern="1200" dirty="0">
                <a:solidFill>
                  <a:schemeClr val="tx1"/>
                </a:solidFill>
                <a:effectLst/>
                <a:latin typeface="Arial" pitchFamily="34" charset="0"/>
                <a:ea typeface="宋体" pitchFamily="2" charset="-122"/>
                <a:cs typeface="+mn-cs"/>
              </a:rPr>
              <a:t>Keep a regular schedule.</a:t>
            </a:r>
          </a:p>
          <a:p>
            <a:r>
              <a:rPr lang="en-US" altLang="zh-CN" sz="1200" b="0" i="0" kern="1200" dirty="0">
                <a:solidFill>
                  <a:schemeClr val="tx1"/>
                </a:solidFill>
                <a:effectLst/>
                <a:latin typeface="Arial" pitchFamily="34" charset="0"/>
                <a:ea typeface="宋体" pitchFamily="2" charset="-122"/>
                <a:cs typeface="+mn-cs"/>
              </a:rPr>
              <a:t>Get </a:t>
            </a:r>
            <a:r>
              <a:rPr lang="en-US" altLang="zh-CN" sz="1200" b="0" i="0" u="none" strike="noStrike" kern="1200" dirty="0">
                <a:solidFill>
                  <a:schemeClr val="tx1"/>
                </a:solidFill>
                <a:effectLst/>
                <a:latin typeface="Arial" pitchFamily="34" charset="0"/>
                <a:ea typeface="宋体" pitchFamily="2" charset="-122"/>
                <a:cs typeface="+mn-cs"/>
                <a:hlinkClick r:id="rId22"/>
              </a:rPr>
              <a:t>exercise</a:t>
            </a:r>
            <a:r>
              <a:rPr lang="en-US" altLang="zh-CN" sz="1200" b="0" i="0" kern="1200" dirty="0">
                <a:solidFill>
                  <a:schemeClr val="tx1"/>
                </a:solidFill>
                <a:effectLst/>
                <a:latin typeface="Arial" pitchFamily="34" charset="0"/>
                <a:ea typeface="宋体" pitchFamily="2" charset="-122"/>
                <a:cs typeface="+mn-cs"/>
              </a:rPr>
              <a:t>.</a:t>
            </a:r>
          </a:p>
          <a:p>
            <a:r>
              <a:rPr lang="en-US" altLang="zh-CN" sz="1200" b="0" i="0" kern="1200" dirty="0">
                <a:solidFill>
                  <a:schemeClr val="tx1"/>
                </a:solidFill>
                <a:effectLst/>
                <a:latin typeface="Arial" pitchFamily="34" charset="0"/>
                <a:ea typeface="宋体" pitchFamily="2" charset="-122"/>
                <a:cs typeface="+mn-cs"/>
              </a:rPr>
              <a:t>Don't smoke, and cut down on </a:t>
            </a:r>
            <a:r>
              <a:rPr lang="en-US" altLang="zh-CN" sz="1200" b="0" i="0" u="none" strike="noStrike" kern="1200" dirty="0">
                <a:solidFill>
                  <a:schemeClr val="tx1"/>
                </a:solidFill>
                <a:effectLst/>
                <a:latin typeface="Arial" pitchFamily="34" charset="0"/>
                <a:ea typeface="宋体" pitchFamily="2" charset="-122"/>
                <a:cs typeface="+mn-cs"/>
                <a:hlinkClick r:id="rId23"/>
              </a:rPr>
              <a:t>caffeine</a:t>
            </a:r>
            <a:r>
              <a:rPr lang="en-US" altLang="zh-CN" sz="1200" b="0" i="0" kern="1200" dirty="0">
                <a:solidFill>
                  <a:schemeClr val="tx1"/>
                </a:solidFill>
                <a:effectLst/>
                <a:latin typeface="Arial" pitchFamily="34" charset="0"/>
                <a:ea typeface="宋体" pitchFamily="2" charset="-122"/>
                <a:cs typeface="+mn-cs"/>
              </a:rPr>
              <a:t>, </a:t>
            </a:r>
            <a:r>
              <a:rPr lang="en-US" altLang="zh-CN" sz="1200" b="0" i="0" u="none" strike="noStrike" kern="1200" dirty="0">
                <a:solidFill>
                  <a:schemeClr val="tx1"/>
                </a:solidFill>
                <a:effectLst/>
                <a:latin typeface="Arial" pitchFamily="34" charset="0"/>
                <a:ea typeface="宋体" pitchFamily="2" charset="-122"/>
                <a:cs typeface="+mn-cs"/>
                <a:hlinkClick r:id="rId24"/>
              </a:rPr>
              <a:t>alcohol</a:t>
            </a:r>
            <a:r>
              <a:rPr lang="en-US" altLang="zh-CN" sz="1200" b="0" i="0" kern="1200" dirty="0">
                <a:solidFill>
                  <a:schemeClr val="tx1"/>
                </a:solidFill>
                <a:effectLst/>
                <a:latin typeface="Arial" pitchFamily="34" charset="0"/>
                <a:ea typeface="宋体" pitchFamily="2" charset="-122"/>
                <a:cs typeface="+mn-cs"/>
              </a:rPr>
              <a:t>, and large meals, especially at night.</a:t>
            </a:r>
          </a:p>
          <a:p>
            <a:r>
              <a:rPr lang="en-US" altLang="zh-CN" sz="1200" b="0" i="0" kern="1200" dirty="0">
                <a:solidFill>
                  <a:schemeClr val="tx1"/>
                </a:solidFill>
                <a:effectLst/>
                <a:latin typeface="Arial" pitchFamily="34" charset="0"/>
                <a:ea typeface="宋体" pitchFamily="2" charset="-122"/>
                <a:cs typeface="+mn-cs"/>
              </a:rPr>
              <a:t>Have a comfortable bedroom and use it only for sleeping.</a:t>
            </a:r>
          </a:p>
          <a:p>
            <a:r>
              <a:rPr lang="en-US" altLang="zh-CN" sz="1200" b="0" i="0" kern="1200" dirty="0">
                <a:solidFill>
                  <a:schemeClr val="tx1"/>
                </a:solidFill>
                <a:effectLst/>
                <a:latin typeface="Arial" pitchFamily="34" charset="0"/>
                <a:ea typeface="宋体" pitchFamily="2" charset="-122"/>
                <a:cs typeface="+mn-cs"/>
              </a:rPr>
              <a:t>If your loved one takes a short nap during the day, take the chance to lie down and rest as well.</a:t>
            </a:r>
          </a:p>
          <a:p>
            <a:r>
              <a:rPr lang="en-US" altLang="zh-CN" sz="1200" b="0" i="0" kern="1200" dirty="0">
                <a:solidFill>
                  <a:schemeClr val="tx1"/>
                </a:solidFill>
                <a:effectLst/>
                <a:latin typeface="Arial" pitchFamily="34" charset="0"/>
                <a:ea typeface="宋体" pitchFamily="2" charset="-122"/>
                <a:cs typeface="+mn-cs"/>
              </a:rPr>
              <a:t>Connect with other caregivers for support. You might feel better talking to others about your situation and hearing their advice.</a:t>
            </a:r>
          </a:p>
          <a:p>
            <a:r>
              <a:rPr lang="en-US" altLang="zh-CN" sz="1200" b="0" i="0" kern="1200" dirty="0">
                <a:solidFill>
                  <a:schemeClr val="tx1"/>
                </a:solidFill>
                <a:effectLst/>
                <a:latin typeface="Arial" pitchFamily="34" charset="0"/>
                <a:ea typeface="宋体" pitchFamily="2" charset="-122"/>
                <a:cs typeface="+mn-cs"/>
              </a:rPr>
              <a:t>Aim to get 7-9 hours of </a:t>
            </a:r>
            <a:r>
              <a:rPr lang="en-US" altLang="zh-CN" sz="1200" b="0" i="0" u="none" strike="noStrike" kern="1200" dirty="0">
                <a:solidFill>
                  <a:schemeClr val="tx1"/>
                </a:solidFill>
                <a:effectLst/>
                <a:latin typeface="Arial" pitchFamily="34" charset="0"/>
                <a:ea typeface="宋体" pitchFamily="2" charset="-122"/>
                <a:cs typeface="+mn-cs"/>
                <a:hlinkClick r:id="rId25"/>
              </a:rPr>
              <a:t>sleep</a:t>
            </a:r>
            <a:r>
              <a:rPr lang="en-US" altLang="zh-CN" sz="1200" b="0" i="0" kern="1200" dirty="0">
                <a:solidFill>
                  <a:schemeClr val="tx1"/>
                </a:solidFill>
                <a:effectLst/>
                <a:latin typeface="Arial" pitchFamily="34" charset="0"/>
                <a:ea typeface="宋体" pitchFamily="2" charset="-122"/>
                <a:cs typeface="+mn-cs"/>
              </a:rPr>
              <a:t> a night.</a:t>
            </a:r>
          </a:p>
          <a:p>
            <a:r>
              <a:rPr lang="en-US" altLang="zh-CN" sz="1200" b="0" i="0" kern="1200" dirty="0">
                <a:solidFill>
                  <a:schemeClr val="tx1"/>
                </a:solidFill>
                <a:effectLst/>
                <a:latin typeface="Arial" pitchFamily="34" charset="0"/>
                <a:ea typeface="宋体" pitchFamily="2" charset="-122"/>
                <a:cs typeface="+mn-cs"/>
              </a:rPr>
              <a:t>Try to relax before you go to bed. Muscle relaxation exercises, writing in a journal, or soft music can help.</a:t>
            </a:r>
          </a:p>
          <a:p>
            <a:r>
              <a:rPr lang="en-US" altLang="zh-CN" sz="1200" b="0" i="0" kern="1200" dirty="0">
                <a:solidFill>
                  <a:schemeClr val="tx1"/>
                </a:solidFill>
                <a:effectLst/>
                <a:latin typeface="Arial" pitchFamily="34" charset="0"/>
                <a:ea typeface="宋体" pitchFamily="2" charset="-122"/>
                <a:cs typeface="+mn-cs"/>
              </a:rPr>
              <a:t>WebMD Medical Reference Reviewed by </a:t>
            </a:r>
            <a:r>
              <a:rPr lang="en-US" altLang="zh-CN" sz="1200" b="0" i="0" u="none" strike="noStrike" kern="1200" dirty="0">
                <a:solidFill>
                  <a:schemeClr val="tx1"/>
                </a:solidFill>
                <a:effectLst/>
                <a:latin typeface="Arial" pitchFamily="34" charset="0"/>
                <a:ea typeface="宋体" pitchFamily="2" charset="-122"/>
                <a:cs typeface="+mn-cs"/>
              </a:rPr>
              <a:t>Richard </a:t>
            </a:r>
            <a:r>
              <a:rPr lang="en-US" altLang="zh-CN" sz="1200" b="0" i="0" u="none" strike="noStrike" kern="1200" dirty="0" err="1">
                <a:solidFill>
                  <a:schemeClr val="tx1"/>
                </a:solidFill>
                <a:effectLst/>
                <a:latin typeface="Arial" pitchFamily="34" charset="0"/>
                <a:ea typeface="宋体" pitchFamily="2" charset="-122"/>
                <a:cs typeface="+mn-cs"/>
              </a:rPr>
              <a:t>Senelick</a:t>
            </a:r>
            <a:r>
              <a:rPr lang="en-US" altLang="zh-CN" sz="1200" b="0" i="0" u="none" strike="noStrike" kern="1200" dirty="0">
                <a:solidFill>
                  <a:schemeClr val="tx1"/>
                </a:solidFill>
                <a:effectLst/>
                <a:latin typeface="Arial" pitchFamily="34" charset="0"/>
                <a:ea typeface="宋体" pitchFamily="2" charset="-122"/>
                <a:cs typeface="+mn-cs"/>
              </a:rPr>
              <a:t>, MD</a:t>
            </a:r>
            <a:r>
              <a:rPr lang="en-US" altLang="zh-CN" sz="1200" b="0" i="0" kern="1200" dirty="0">
                <a:solidFill>
                  <a:schemeClr val="tx1"/>
                </a:solidFill>
                <a:effectLst/>
                <a:latin typeface="Arial" pitchFamily="34" charset="0"/>
                <a:ea typeface="宋体" pitchFamily="2" charset="-122"/>
                <a:cs typeface="+mn-cs"/>
              </a:rPr>
              <a:t> on June 08, 2017</a:t>
            </a:r>
          </a:p>
          <a:p>
            <a:r>
              <a:rPr lang="en-US" altLang="zh-CN" sz="1200" b="0" i="0" kern="1200" dirty="0">
                <a:solidFill>
                  <a:schemeClr val="tx1"/>
                </a:solidFill>
                <a:effectLst/>
                <a:latin typeface="Arial" pitchFamily="34" charset="0"/>
                <a:ea typeface="宋体" pitchFamily="2" charset="-122"/>
                <a:cs typeface="+mn-cs"/>
              </a:rPr>
              <a:t>Sources</a:t>
            </a:r>
          </a:p>
          <a:p>
            <a:r>
              <a:rPr lang="en-US" altLang="zh-CN" sz="1200" b="0" i="0" kern="1200" dirty="0">
                <a:solidFill>
                  <a:schemeClr val="tx1"/>
                </a:solidFill>
                <a:effectLst/>
                <a:latin typeface="Arial" pitchFamily="34" charset="0"/>
                <a:ea typeface="宋体" pitchFamily="2" charset="-122"/>
                <a:cs typeface="+mn-cs"/>
              </a:rPr>
              <a:t>© 2017 WebMD, LLC. All rights reserved.</a:t>
            </a:r>
          </a:p>
          <a:p>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26519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28</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solidFill>
                  <a:srgbClr val="000000"/>
                </a:solidFill>
              </a:rPr>
              <a:t>大脑</a:t>
            </a:r>
            <a:r>
              <a:rPr lang="en-US" altLang="zh-CN" sz="1200" b="1" dirty="0">
                <a:solidFill>
                  <a:srgbClr val="000000"/>
                </a:solidFill>
              </a:rPr>
              <a:t>:</a:t>
            </a:r>
            <a:r>
              <a:rPr lang="en-US" altLang="zh-CN" sz="1200" b="1" dirty="0">
                <a:solidFill>
                  <a:srgbClr val="FF0000"/>
                </a:solidFill>
              </a:rPr>
              <a:t>100</a:t>
            </a:r>
            <a:r>
              <a:rPr lang="zh-CN" altLang="en-US" sz="1200" b="1" dirty="0">
                <a:solidFill>
                  <a:srgbClr val="FF0000"/>
                </a:solidFill>
              </a:rPr>
              <a:t>亿</a:t>
            </a:r>
            <a:r>
              <a:rPr lang="zh-CN" altLang="en-US" sz="1200" b="1" dirty="0">
                <a:solidFill>
                  <a:schemeClr val="tx1">
                    <a:lumMod val="50000"/>
                  </a:schemeClr>
                </a:solidFill>
              </a:rPr>
              <a:t>个神经元，</a:t>
            </a:r>
            <a:r>
              <a:rPr lang="en-US" altLang="zh-CN" sz="1200" b="1" dirty="0">
                <a:solidFill>
                  <a:srgbClr val="FF0000"/>
                </a:solidFill>
              </a:rPr>
              <a:t>&gt;100</a:t>
            </a:r>
            <a:r>
              <a:rPr lang="zh-CN" altLang="en-US" sz="1200" b="1" dirty="0">
                <a:solidFill>
                  <a:srgbClr val="FF0000"/>
                </a:solidFill>
              </a:rPr>
              <a:t>兆</a:t>
            </a:r>
            <a:r>
              <a:rPr lang="zh-CN" altLang="en-US" sz="1200" b="1" dirty="0">
                <a:solidFill>
                  <a:schemeClr val="tx1">
                    <a:lumMod val="50000"/>
                  </a:schemeClr>
                </a:solidFill>
              </a:rPr>
              <a:t>个连接</a:t>
            </a:r>
            <a:r>
              <a:rPr lang="en-US" altLang="zh-CN" sz="1200" b="1" dirty="0">
                <a:solidFill>
                  <a:schemeClr val="tx1">
                    <a:lumMod val="50000"/>
                  </a:schemeClr>
                </a:solidFill>
              </a:rPr>
              <a:t>.</a:t>
            </a:r>
            <a:r>
              <a:rPr lang="zh-CN" altLang="en-US" sz="1200" b="1" dirty="0">
                <a:solidFill>
                  <a:schemeClr val="tx1">
                    <a:lumMod val="50000"/>
                  </a:schemeClr>
                </a:solidFill>
              </a:rPr>
              <a:t> 每秒都发生具有高度协调性化学反应，同时需消耗大量的能量</a:t>
            </a:r>
            <a:r>
              <a:rPr lang="en-US" altLang="zh-CN" sz="1200" b="1" dirty="0">
                <a:solidFill>
                  <a:schemeClr val="tx1">
                    <a:lumMod val="50000"/>
                  </a:schemeClr>
                </a:solidFill>
              </a:rPr>
              <a:t>(</a:t>
            </a:r>
            <a:r>
              <a:rPr lang="zh-CN" altLang="en-US" sz="1200" b="1" dirty="0">
                <a:solidFill>
                  <a:schemeClr val="tx1">
                    <a:lumMod val="50000"/>
                  </a:schemeClr>
                </a:solidFill>
              </a:rPr>
              <a:t>人体摄取的能量有</a:t>
            </a:r>
            <a:r>
              <a:rPr lang="en-US" altLang="zh-CN" sz="1200" b="1" dirty="0">
                <a:solidFill>
                  <a:srgbClr val="FF0000"/>
                </a:solidFill>
              </a:rPr>
              <a:t>20%</a:t>
            </a:r>
            <a:r>
              <a:rPr lang="zh-CN" altLang="en-US" sz="1200" b="1" dirty="0">
                <a:solidFill>
                  <a:schemeClr val="tx1">
                    <a:lumMod val="50000"/>
                  </a:schemeClr>
                </a:solidFill>
              </a:rPr>
              <a:t>供给大脑</a:t>
            </a:r>
            <a:r>
              <a:rPr lang="en-US" altLang="zh-CN" sz="1200" b="1" dirty="0">
                <a:solidFill>
                  <a:schemeClr val="tx1">
                    <a:lumMod val="50000"/>
                  </a:schemeClr>
                </a:solidFill>
              </a:rPr>
              <a:t>)</a:t>
            </a:r>
            <a:r>
              <a:rPr lang="zh-CN" altLang="en-US" sz="1200" b="1" dirty="0">
                <a:solidFill>
                  <a:schemeClr val="tx1">
                    <a:lumMod val="50000"/>
                  </a:schemeClr>
                </a:solidFill>
              </a:rPr>
              <a:t>。</a:t>
            </a:r>
          </a:p>
          <a:p>
            <a:endParaRPr lang="en-US" altLang="zh-CN" dirty="0">
              <a:solidFill>
                <a:srgbClr val="000066"/>
              </a:solidFill>
            </a:endParaRPr>
          </a:p>
        </p:txBody>
      </p:sp>
    </p:spTree>
    <p:extLst>
      <p:ext uri="{BB962C8B-B14F-4D97-AF65-F5344CB8AC3E}">
        <p14:creationId xmlns:p14="http://schemas.microsoft.com/office/powerpoint/2010/main" val="8400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29</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3673199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30</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80584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31</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2116577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296840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dirty="0">
                <a:solidFill>
                  <a:srgbClr val="000066"/>
                </a:solidFill>
              </a:rPr>
              <a:t>Outline/agenda</a:t>
            </a:r>
          </a:p>
          <a:p>
            <a:endParaRPr lang="en-US" altLang="zh-CN" dirty="0">
              <a:solidFill>
                <a:srgbClr val="000066"/>
              </a:solidFill>
            </a:endParaRPr>
          </a:p>
        </p:txBody>
      </p:sp>
    </p:spTree>
    <p:extLst>
      <p:ext uri="{BB962C8B-B14F-4D97-AF65-F5344CB8AC3E}">
        <p14:creationId xmlns:p14="http://schemas.microsoft.com/office/powerpoint/2010/main" val="1300128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t>辩证看待两种模式</a:t>
            </a:r>
            <a:endParaRPr lang="zh-CN" alt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不管人们是相信神经元散落模式，还是相信神经元可塑性模式，都必须面对神经元确实发生损失这一事实。问题主要集中在于，</a:t>
            </a:r>
            <a:r>
              <a:rPr lang="zh-CN" altLang="en-US" sz="1200" b="1" dirty="0"/>
              <a:t>神经元的可塑性是否能够完全取代或者补偿衰老过程中的损失</a:t>
            </a:r>
            <a:r>
              <a:rPr lang="zh-CN" altLang="en-US" sz="1200" dirty="0"/>
              <a:t>。对于这个问题，仍存在有大量的争论。因为研究者并不能完全理解有关神经的内容，无法与神经产生真正的交流。</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t>损失细胞与神经可塑性之间确实存在着平衡 ！</a:t>
            </a:r>
          </a:p>
          <a:p>
            <a:endParaRPr lang="en-US" altLang="zh-CN" dirty="0">
              <a:solidFill>
                <a:srgbClr val="000066"/>
              </a:solidFill>
            </a:endParaRPr>
          </a:p>
        </p:txBody>
      </p:sp>
    </p:spTree>
    <p:extLst>
      <p:ext uri="{BB962C8B-B14F-4D97-AF65-F5344CB8AC3E}">
        <p14:creationId xmlns:p14="http://schemas.microsoft.com/office/powerpoint/2010/main" val="1360274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34</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zh-CN" altLang="en-US" dirty="0"/>
              <a:t>移植干细胞</a:t>
            </a:r>
            <a:r>
              <a:rPr lang="en-US" altLang="zh-CN" dirty="0"/>
              <a:t>(</a:t>
            </a:r>
            <a:r>
              <a:rPr lang="zh-CN" altLang="en-US" dirty="0"/>
              <a:t>红</a:t>
            </a:r>
            <a:r>
              <a:rPr lang="en-US" altLang="zh-CN" dirty="0"/>
              <a:t>)</a:t>
            </a:r>
            <a:r>
              <a:rPr lang="zh-CN" altLang="en-US" dirty="0"/>
              <a:t>能与在体神经元融合</a:t>
            </a:r>
            <a:endParaRPr lang="en-US" altLang="zh-CN" dirty="0"/>
          </a:p>
          <a:p>
            <a:endParaRPr lang="en-US" altLang="zh-CN" dirty="0"/>
          </a:p>
          <a:p>
            <a:r>
              <a:rPr lang="en-US" altLang="zh-CN" sz="1200" b="1" kern="1200" dirty="0">
                <a:solidFill>
                  <a:schemeClr val="tx1"/>
                </a:solidFill>
                <a:effectLst/>
                <a:latin typeface="Arial" pitchFamily="34" charset="0"/>
                <a:ea typeface="宋体" pitchFamily="2" charset="-122"/>
                <a:cs typeface="+mn-cs"/>
              </a:rPr>
              <a:t>STEM CELL TRIAL</a:t>
            </a:r>
            <a:endParaRPr lang="zh-CN" altLang="zh-CN" sz="1200" kern="1200" dirty="0">
              <a:solidFill>
                <a:schemeClr val="tx1"/>
              </a:solidFill>
              <a:effectLst/>
              <a:latin typeface="Arial" pitchFamily="34" charset="0"/>
              <a:ea typeface="宋体" pitchFamily="2" charset="-122"/>
              <a:cs typeface="+mn-cs"/>
            </a:endParaRPr>
          </a:p>
          <a:p>
            <a:r>
              <a:rPr lang="en-US" altLang="zh-CN" sz="1200" kern="1200" dirty="0">
                <a:solidFill>
                  <a:schemeClr val="tx1"/>
                </a:solidFill>
                <a:effectLst/>
                <a:latin typeface="Arial" pitchFamily="34" charset="0"/>
                <a:ea typeface="宋体" pitchFamily="2" charset="-122"/>
                <a:cs typeface="+mn-cs"/>
              </a:rPr>
              <a:t>Dr. Christopher Duma is trying to get funding for the second phase of </a:t>
            </a:r>
            <a:r>
              <a:rPr lang="en-US" altLang="zh-CN" sz="1200" u="none" strike="noStrike" kern="1200" dirty="0">
                <a:solidFill>
                  <a:schemeClr val="tx1"/>
                </a:solidFill>
                <a:effectLst/>
                <a:latin typeface="Arial" pitchFamily="34" charset="0"/>
                <a:ea typeface="宋体" pitchFamily="2" charset="-122"/>
                <a:cs typeface="+mn-cs"/>
                <a:hlinkClick r:id="rId3" tooltip="a new study called “Intracerebroventricular injection of autologous abdominal fat-derived, non-genetically altered stem cells.”"/>
              </a:rPr>
              <a:t>a new study called “Intracerebroventricular injection of autologous abdominal fat-derived, non-genetically altered stem cells.”</a:t>
            </a:r>
            <a:r>
              <a:rPr lang="en-US" altLang="zh-CN" sz="1200" kern="1200" dirty="0">
                <a:solidFill>
                  <a:schemeClr val="tx1"/>
                </a:solidFill>
                <a:effectLst/>
                <a:latin typeface="Arial" pitchFamily="34" charset="0"/>
                <a:ea typeface="宋体" pitchFamily="2" charset="-122"/>
                <a:cs typeface="+mn-cs"/>
              </a:rPr>
              <a:t> Jack Sage of Newport Beach is the first Alzheimer’s patient to have his own </a:t>
            </a:r>
            <a:r>
              <a:rPr lang="en-US" altLang="zh-CN" sz="1200" kern="1200" dirty="0" err="1">
                <a:solidFill>
                  <a:schemeClr val="tx1"/>
                </a:solidFill>
                <a:effectLst/>
                <a:latin typeface="Arial" pitchFamily="34" charset="0"/>
                <a:ea typeface="宋体" pitchFamily="2" charset="-122"/>
                <a:cs typeface="+mn-cs"/>
              </a:rPr>
              <a:t>liposuctioned</a:t>
            </a:r>
            <a:r>
              <a:rPr lang="en-US" altLang="zh-CN" sz="1200" kern="1200" dirty="0">
                <a:solidFill>
                  <a:schemeClr val="tx1"/>
                </a:solidFill>
                <a:effectLst/>
                <a:latin typeface="Arial" pitchFamily="34" charset="0"/>
                <a:ea typeface="宋体" pitchFamily="2" charset="-122"/>
                <a:cs typeface="+mn-cs"/>
              </a:rPr>
              <a:t> cells injected directly into his brain. He has received eight injections (about two months apart) since November 2014.</a:t>
            </a:r>
            <a:endParaRPr lang="zh-CN" altLang="zh-CN" sz="1200" kern="1200" dirty="0">
              <a:solidFill>
                <a:schemeClr val="tx1"/>
              </a:solidFill>
              <a:effectLst/>
              <a:latin typeface="Arial" pitchFamily="34" charset="0"/>
              <a:ea typeface="宋体" pitchFamily="2" charset="-122"/>
              <a:cs typeface="+mn-cs"/>
            </a:endParaRPr>
          </a:p>
          <a:p>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2418954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35</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1534122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36</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sz="1200" dirty="0">
                <a:solidFill>
                  <a:schemeClr val="tx2"/>
                </a:solidFill>
                <a:latin typeface="AdvPSHN-M"/>
              </a:rPr>
              <a:t>Cell Reports, Oct 11,</a:t>
            </a:r>
            <a:r>
              <a:rPr lang="en-US" altLang="zh-CN" sz="1200" dirty="0">
                <a:solidFill>
                  <a:srgbClr val="FF0000"/>
                </a:solidFill>
                <a:latin typeface="AdvPSHN-M"/>
              </a:rPr>
              <a:t> 2016</a:t>
            </a:r>
            <a:endParaRPr lang="zh-CN" altLang="en-US" sz="1200" dirty="0">
              <a:solidFill>
                <a:srgbClr val="FF0000"/>
              </a:solidFill>
            </a:endParaRPr>
          </a:p>
          <a:p>
            <a:r>
              <a:rPr lang="en-US" altLang="zh-CN" sz="1200" kern="1200" dirty="0">
                <a:solidFill>
                  <a:schemeClr val="tx1"/>
                </a:solidFill>
                <a:latin typeface="Arial" pitchFamily="34" charset="0"/>
                <a:ea typeface="宋体" pitchFamily="2" charset="-122"/>
                <a:cs typeface="+mn-cs"/>
              </a:rPr>
              <a:t>(1)	M. Alvarez-Saavedra, Y. De Repentigny, D. Yang, R. W. </a:t>
            </a:r>
            <a:r>
              <a:rPr lang="en-US" altLang="zh-CN" sz="1200" kern="1200" dirty="0" err="1">
                <a:solidFill>
                  <a:schemeClr val="tx1"/>
                </a:solidFill>
                <a:latin typeface="Arial" pitchFamily="34" charset="0"/>
                <a:ea typeface="宋体" pitchFamily="2" charset="-122"/>
                <a:cs typeface="+mn-cs"/>
              </a:rPr>
              <a:t>O'meara</a:t>
            </a:r>
            <a:r>
              <a:rPr lang="en-US" altLang="zh-CN" sz="1200" kern="1200" dirty="0">
                <a:solidFill>
                  <a:schemeClr val="tx1"/>
                </a:solidFill>
                <a:latin typeface="Arial" pitchFamily="34" charset="0"/>
                <a:ea typeface="宋体" pitchFamily="2" charset="-122"/>
                <a:cs typeface="+mn-cs"/>
              </a:rPr>
              <a:t>, K. Yan, L. E. Hashem, L. </a:t>
            </a:r>
            <a:r>
              <a:rPr lang="en-US" altLang="zh-CN" sz="1200" kern="1200" dirty="0" err="1">
                <a:solidFill>
                  <a:schemeClr val="tx1"/>
                </a:solidFill>
                <a:latin typeface="Arial" pitchFamily="34" charset="0"/>
                <a:ea typeface="宋体" pitchFamily="2" charset="-122"/>
                <a:cs typeface="+mn-cs"/>
              </a:rPr>
              <a:t>Racacho</a:t>
            </a:r>
            <a:r>
              <a:rPr lang="en-US" altLang="zh-CN" sz="1200" kern="1200" dirty="0">
                <a:solidFill>
                  <a:schemeClr val="tx1"/>
                </a:solidFill>
                <a:latin typeface="Arial" pitchFamily="34" charset="0"/>
                <a:ea typeface="宋体" pitchFamily="2" charset="-122"/>
                <a:cs typeface="+mn-cs"/>
              </a:rPr>
              <a:t>, I. </a:t>
            </a:r>
            <a:r>
              <a:rPr lang="en-US" altLang="zh-CN" sz="1200" kern="1200" dirty="0" err="1">
                <a:solidFill>
                  <a:schemeClr val="tx1"/>
                </a:solidFill>
                <a:latin typeface="Arial" pitchFamily="34" charset="0"/>
                <a:ea typeface="宋体" pitchFamily="2" charset="-122"/>
                <a:cs typeface="+mn-cs"/>
              </a:rPr>
              <a:t>Ioshikhes</a:t>
            </a:r>
            <a:r>
              <a:rPr lang="en-US" altLang="zh-CN" sz="1200" kern="1200" dirty="0">
                <a:solidFill>
                  <a:schemeClr val="tx1"/>
                </a:solidFill>
                <a:latin typeface="Arial" pitchFamily="34" charset="0"/>
                <a:ea typeface="宋体" pitchFamily="2" charset="-122"/>
                <a:cs typeface="+mn-cs"/>
              </a:rPr>
              <a:t>, D. E. Bulman, R. J. Parks, R. </a:t>
            </a:r>
            <a:r>
              <a:rPr lang="en-US" altLang="zh-CN" sz="1200" kern="1200" dirty="0" err="1">
                <a:solidFill>
                  <a:schemeClr val="tx1"/>
                </a:solidFill>
                <a:latin typeface="Arial" pitchFamily="34" charset="0"/>
                <a:ea typeface="宋体" pitchFamily="2" charset="-122"/>
                <a:cs typeface="+mn-cs"/>
              </a:rPr>
              <a:t>Kothary</a:t>
            </a:r>
            <a:r>
              <a:rPr lang="en-US" altLang="zh-CN" sz="1200" kern="1200" dirty="0">
                <a:solidFill>
                  <a:schemeClr val="tx1"/>
                </a:solidFill>
                <a:latin typeface="Arial" pitchFamily="34" charset="0"/>
                <a:ea typeface="宋体" pitchFamily="2" charset="-122"/>
                <a:cs typeface="+mn-cs"/>
              </a:rPr>
              <a:t>, D. J. </a:t>
            </a:r>
            <a:r>
              <a:rPr lang="en-US" altLang="zh-CN" sz="1200" kern="1200" dirty="0" err="1">
                <a:solidFill>
                  <a:schemeClr val="tx1"/>
                </a:solidFill>
                <a:latin typeface="Arial" pitchFamily="34" charset="0"/>
                <a:ea typeface="宋体" pitchFamily="2" charset="-122"/>
                <a:cs typeface="+mn-cs"/>
              </a:rPr>
              <a:t>Picketts</a:t>
            </a:r>
            <a:r>
              <a:rPr lang="en-US" altLang="zh-CN" sz="1200" kern="1200" dirty="0">
                <a:solidFill>
                  <a:schemeClr val="tx1"/>
                </a:solidFill>
                <a:latin typeface="Arial" pitchFamily="34" charset="0"/>
                <a:ea typeface="宋体" pitchFamily="2" charset="-122"/>
                <a:cs typeface="+mn-cs"/>
              </a:rPr>
              <a:t>. Voluntary Running Triggers VGF-Mediated </a:t>
            </a:r>
            <a:r>
              <a:rPr lang="en-US" altLang="zh-CN" sz="1200" kern="1200" dirty="0" err="1">
                <a:solidFill>
                  <a:schemeClr val="tx1"/>
                </a:solidFill>
                <a:latin typeface="Arial" pitchFamily="34" charset="0"/>
                <a:ea typeface="宋体" pitchFamily="2" charset="-122"/>
                <a:cs typeface="+mn-cs"/>
              </a:rPr>
              <a:t>Oligodendrogenesis</a:t>
            </a:r>
            <a:r>
              <a:rPr lang="en-US" altLang="zh-CN" sz="1200" kern="1200" dirty="0">
                <a:solidFill>
                  <a:schemeClr val="tx1"/>
                </a:solidFill>
                <a:latin typeface="Arial" pitchFamily="34" charset="0"/>
                <a:ea typeface="宋体" pitchFamily="2" charset="-122"/>
                <a:cs typeface="+mn-cs"/>
              </a:rPr>
              <a:t> to Prolong the Lifespan of Snf2h-Null Ataxic Mice. Cell Rep, 17(3): pp 862-75, 2016.</a:t>
            </a:r>
          </a:p>
          <a:p>
            <a:endParaRPr lang="en-US" altLang="zh-CN" dirty="0">
              <a:solidFill>
                <a:srgbClr val="000066"/>
              </a:solidFill>
            </a:endParaRPr>
          </a:p>
        </p:txBody>
      </p:sp>
    </p:spTree>
    <p:extLst>
      <p:ext uri="{BB962C8B-B14F-4D97-AF65-F5344CB8AC3E}">
        <p14:creationId xmlns:p14="http://schemas.microsoft.com/office/powerpoint/2010/main" val="938008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37</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Spires-Jones T L, Ritchie C W. A brain boost to fight Alzheimer's disease [J]. Science, 2018, 361(6406): 975-6.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Choi S H, </a:t>
            </a:r>
            <a:r>
              <a:rPr lang="en-US" altLang="zh-CN" sz="1200" kern="1200" dirty="0" err="1">
                <a:solidFill>
                  <a:schemeClr val="tx1"/>
                </a:solidFill>
                <a:latin typeface="Arial" pitchFamily="34" charset="0"/>
                <a:ea typeface="宋体" pitchFamily="2" charset="-122"/>
                <a:cs typeface="+mn-cs"/>
              </a:rPr>
              <a:t>Bylykbashi</a:t>
            </a:r>
            <a:r>
              <a:rPr lang="en-US" altLang="zh-CN" sz="1200" kern="1200" dirty="0">
                <a:solidFill>
                  <a:schemeClr val="tx1"/>
                </a:solidFill>
                <a:latin typeface="Arial" pitchFamily="34" charset="0"/>
                <a:ea typeface="宋体" pitchFamily="2" charset="-122"/>
                <a:cs typeface="+mn-cs"/>
              </a:rPr>
              <a:t> E, </a:t>
            </a:r>
            <a:r>
              <a:rPr lang="en-US" altLang="zh-CN" sz="1200" kern="1200" dirty="0" err="1">
                <a:solidFill>
                  <a:schemeClr val="tx1"/>
                </a:solidFill>
                <a:latin typeface="Arial" pitchFamily="34" charset="0"/>
                <a:ea typeface="宋体" pitchFamily="2" charset="-122"/>
                <a:cs typeface="+mn-cs"/>
              </a:rPr>
              <a:t>Chatila</a:t>
            </a:r>
            <a:r>
              <a:rPr lang="en-US" altLang="zh-CN" sz="1200" kern="1200" dirty="0">
                <a:solidFill>
                  <a:schemeClr val="tx1"/>
                </a:solidFill>
                <a:latin typeface="Arial" pitchFamily="34" charset="0"/>
                <a:ea typeface="宋体" pitchFamily="2" charset="-122"/>
                <a:cs typeface="+mn-cs"/>
              </a:rPr>
              <a:t> Z K, Lee S W, </a:t>
            </a:r>
            <a:r>
              <a:rPr lang="en-US" altLang="zh-CN" sz="1200" kern="1200" dirty="0" err="1">
                <a:solidFill>
                  <a:schemeClr val="tx1"/>
                </a:solidFill>
                <a:latin typeface="Arial" pitchFamily="34" charset="0"/>
                <a:ea typeface="宋体" pitchFamily="2" charset="-122"/>
                <a:cs typeface="+mn-cs"/>
              </a:rPr>
              <a:t>Pulli</a:t>
            </a:r>
            <a:r>
              <a:rPr lang="en-US" altLang="zh-CN" sz="1200" kern="1200" dirty="0">
                <a:solidFill>
                  <a:schemeClr val="tx1"/>
                </a:solidFill>
                <a:latin typeface="Arial" pitchFamily="34" charset="0"/>
                <a:ea typeface="宋体" pitchFamily="2" charset="-122"/>
                <a:cs typeface="+mn-cs"/>
              </a:rPr>
              <a:t> B, </a:t>
            </a:r>
            <a:r>
              <a:rPr lang="en-US" altLang="zh-CN" sz="1200" kern="1200" dirty="0" err="1">
                <a:solidFill>
                  <a:schemeClr val="tx1"/>
                </a:solidFill>
                <a:latin typeface="Arial" pitchFamily="34" charset="0"/>
                <a:ea typeface="宋体" pitchFamily="2" charset="-122"/>
                <a:cs typeface="+mn-cs"/>
              </a:rPr>
              <a:t>Clemenson</a:t>
            </a:r>
            <a:r>
              <a:rPr lang="en-US" altLang="zh-CN" sz="1200" kern="1200" dirty="0">
                <a:solidFill>
                  <a:schemeClr val="tx1"/>
                </a:solidFill>
                <a:latin typeface="Arial" pitchFamily="34" charset="0"/>
                <a:ea typeface="宋体" pitchFamily="2" charset="-122"/>
                <a:cs typeface="+mn-cs"/>
              </a:rPr>
              <a:t> G D, Kim E, </a:t>
            </a:r>
            <a:r>
              <a:rPr lang="en-US" altLang="zh-CN" sz="1200" kern="1200" dirty="0" err="1">
                <a:solidFill>
                  <a:schemeClr val="tx1"/>
                </a:solidFill>
                <a:latin typeface="Arial" pitchFamily="34" charset="0"/>
                <a:ea typeface="宋体" pitchFamily="2" charset="-122"/>
                <a:cs typeface="+mn-cs"/>
              </a:rPr>
              <a:t>Rompala</a:t>
            </a:r>
            <a:r>
              <a:rPr lang="en-US" altLang="zh-CN" sz="1200" kern="1200" dirty="0">
                <a:solidFill>
                  <a:schemeClr val="tx1"/>
                </a:solidFill>
                <a:latin typeface="Arial" pitchFamily="34" charset="0"/>
                <a:ea typeface="宋体" pitchFamily="2" charset="-122"/>
                <a:cs typeface="+mn-cs"/>
              </a:rPr>
              <a:t> A, </a:t>
            </a:r>
            <a:r>
              <a:rPr lang="en-US" altLang="zh-CN" sz="1200" kern="1200" dirty="0" err="1">
                <a:solidFill>
                  <a:schemeClr val="tx1"/>
                </a:solidFill>
                <a:latin typeface="Arial" pitchFamily="34" charset="0"/>
                <a:ea typeface="宋体" pitchFamily="2" charset="-122"/>
                <a:cs typeface="+mn-cs"/>
              </a:rPr>
              <a:t>Oram</a:t>
            </a:r>
            <a:r>
              <a:rPr lang="en-US" altLang="zh-CN" sz="1200" kern="1200" dirty="0">
                <a:solidFill>
                  <a:schemeClr val="tx1"/>
                </a:solidFill>
                <a:latin typeface="Arial" pitchFamily="34" charset="0"/>
                <a:ea typeface="宋体" pitchFamily="2" charset="-122"/>
                <a:cs typeface="+mn-cs"/>
              </a:rPr>
              <a:t> M K, Asselin C, Aronson J, Zhang C, Miller S J, </a:t>
            </a:r>
            <a:r>
              <a:rPr lang="en-US" altLang="zh-CN" sz="1200" kern="1200" dirty="0" err="1">
                <a:solidFill>
                  <a:schemeClr val="tx1"/>
                </a:solidFill>
                <a:latin typeface="Arial" pitchFamily="34" charset="0"/>
                <a:ea typeface="宋体" pitchFamily="2" charset="-122"/>
                <a:cs typeface="+mn-cs"/>
              </a:rPr>
              <a:t>Lesinski</a:t>
            </a:r>
            <a:r>
              <a:rPr lang="en-US" altLang="zh-CN" sz="1200" kern="1200" dirty="0">
                <a:solidFill>
                  <a:schemeClr val="tx1"/>
                </a:solidFill>
                <a:latin typeface="Arial" pitchFamily="34" charset="0"/>
                <a:ea typeface="宋体" pitchFamily="2" charset="-122"/>
                <a:cs typeface="+mn-cs"/>
              </a:rPr>
              <a:t> A, Chen J W, Kim D Y, Van </a:t>
            </a:r>
            <a:r>
              <a:rPr lang="en-US" altLang="zh-CN" sz="1200" kern="1200" dirty="0" err="1">
                <a:solidFill>
                  <a:schemeClr val="tx1"/>
                </a:solidFill>
                <a:latin typeface="Arial" pitchFamily="34" charset="0"/>
                <a:ea typeface="宋体" pitchFamily="2" charset="-122"/>
                <a:cs typeface="+mn-cs"/>
              </a:rPr>
              <a:t>Praag</a:t>
            </a:r>
            <a:r>
              <a:rPr lang="en-US" altLang="zh-CN" sz="1200" kern="1200" dirty="0">
                <a:solidFill>
                  <a:schemeClr val="tx1"/>
                </a:solidFill>
                <a:latin typeface="Arial" pitchFamily="34" charset="0"/>
                <a:ea typeface="宋体" pitchFamily="2" charset="-122"/>
                <a:cs typeface="+mn-cs"/>
              </a:rPr>
              <a:t> H, Spiegelman B M, Gage F H, </a:t>
            </a:r>
            <a:r>
              <a:rPr lang="en-US" altLang="zh-CN" sz="1200" kern="1200" dirty="0" err="1">
                <a:solidFill>
                  <a:schemeClr val="tx1"/>
                </a:solidFill>
                <a:latin typeface="Arial" pitchFamily="34" charset="0"/>
                <a:ea typeface="宋体" pitchFamily="2" charset="-122"/>
                <a:cs typeface="+mn-cs"/>
              </a:rPr>
              <a:t>Tanzi</a:t>
            </a:r>
            <a:r>
              <a:rPr lang="en-US" altLang="zh-CN" sz="1200" kern="1200" dirty="0">
                <a:solidFill>
                  <a:schemeClr val="tx1"/>
                </a:solidFill>
                <a:latin typeface="Arial" pitchFamily="34" charset="0"/>
                <a:ea typeface="宋体" pitchFamily="2" charset="-122"/>
                <a:cs typeface="+mn-cs"/>
              </a:rPr>
              <a:t> R E. Combined adult neurogenesis and BDNF mimic exercise effects on cognition in an Alzheimer's mouse model [J]. Science, 2018, 361(6406): </a:t>
            </a:r>
          </a:p>
          <a:p>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2570268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38</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latin typeface="Arial" pitchFamily="34" charset="0"/>
                <a:ea typeface="宋体" pitchFamily="2" charset="-122"/>
                <a:cs typeface="+mn-cs"/>
              </a:rPr>
              <a:t>脑膜淋巴参与了大脑</a:t>
            </a:r>
            <a:r>
              <a:rPr lang="en-US" altLang="zh-CN" sz="1200" kern="1200" dirty="0">
                <a:solidFill>
                  <a:schemeClr val="tx1"/>
                </a:solidFill>
                <a:latin typeface="Arial" pitchFamily="34" charset="0"/>
                <a:ea typeface="宋体" pitchFamily="2" charset="-122"/>
                <a:cs typeface="+mn-cs"/>
              </a:rPr>
              <a:t>"</a:t>
            </a:r>
            <a:r>
              <a:rPr lang="zh-CN" altLang="en-US" sz="1200" kern="1200" dirty="0">
                <a:solidFill>
                  <a:schemeClr val="tx1"/>
                </a:solidFill>
                <a:latin typeface="Arial" pitchFamily="34" charset="0"/>
                <a:ea typeface="宋体" pitchFamily="2" charset="-122"/>
                <a:cs typeface="+mn-cs"/>
              </a:rPr>
              <a:t>垃圾</a:t>
            </a:r>
            <a:r>
              <a:rPr lang="en-US" altLang="zh-CN" sz="1200" kern="1200" dirty="0">
                <a:solidFill>
                  <a:schemeClr val="tx1"/>
                </a:solidFill>
                <a:latin typeface="Arial" pitchFamily="34" charset="0"/>
                <a:ea typeface="宋体" pitchFamily="2" charset="-122"/>
                <a:cs typeface="+mn-cs"/>
              </a:rPr>
              <a:t>"</a:t>
            </a:r>
            <a:r>
              <a:rPr lang="zh-CN" altLang="en-US" sz="1200" kern="1200" dirty="0">
                <a:solidFill>
                  <a:schemeClr val="tx1"/>
                </a:solidFill>
                <a:latin typeface="Arial" pitchFamily="34" charset="0"/>
                <a:ea typeface="宋体" pitchFamily="2" charset="-122"/>
                <a:cs typeface="+mn-cs"/>
              </a:rPr>
              <a:t>处置</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Sweeney M D, </a:t>
            </a:r>
            <a:r>
              <a:rPr lang="en-US" altLang="zh-CN" sz="1200" kern="1200" dirty="0" err="1">
                <a:solidFill>
                  <a:schemeClr val="tx1"/>
                </a:solidFill>
                <a:latin typeface="Arial" pitchFamily="34" charset="0"/>
                <a:ea typeface="宋体" pitchFamily="2" charset="-122"/>
                <a:cs typeface="+mn-cs"/>
              </a:rPr>
              <a:t>Zlokovic</a:t>
            </a:r>
            <a:r>
              <a:rPr lang="en-US" altLang="zh-CN" sz="1200" kern="1200" dirty="0">
                <a:solidFill>
                  <a:schemeClr val="tx1"/>
                </a:solidFill>
                <a:latin typeface="Arial" pitchFamily="34" charset="0"/>
                <a:ea typeface="宋体" pitchFamily="2" charset="-122"/>
                <a:cs typeface="+mn-cs"/>
              </a:rPr>
              <a:t> B V. </a:t>
            </a:r>
            <a:r>
              <a:rPr lang="en-US" altLang="zh-CN" sz="1200" b="1" kern="1200" dirty="0">
                <a:solidFill>
                  <a:schemeClr val="tx1"/>
                </a:solidFill>
                <a:latin typeface="Arial" pitchFamily="34" charset="0"/>
                <a:ea typeface="宋体" pitchFamily="2" charset="-122"/>
                <a:cs typeface="+mn-cs"/>
              </a:rPr>
              <a:t>A lymphatic waste-disposal system implicated in Alzheimer's disease </a:t>
            </a:r>
            <a:r>
              <a:rPr lang="en-US" altLang="zh-CN" sz="1200" kern="1200" dirty="0">
                <a:solidFill>
                  <a:schemeClr val="tx1"/>
                </a:solidFill>
                <a:latin typeface="Arial" pitchFamily="34" charset="0"/>
                <a:ea typeface="宋体" pitchFamily="2" charset="-122"/>
                <a:cs typeface="+mn-cs"/>
              </a:rPr>
              <a:t>[J]. Nature, 2018, 560(7717): 172-4.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Da Mesquita S, </a:t>
            </a:r>
            <a:r>
              <a:rPr lang="en-US" altLang="zh-CN" sz="1200" kern="1200" dirty="0" err="1">
                <a:solidFill>
                  <a:schemeClr val="tx1"/>
                </a:solidFill>
                <a:latin typeface="Arial" pitchFamily="34" charset="0"/>
                <a:ea typeface="宋体" pitchFamily="2" charset="-122"/>
                <a:cs typeface="+mn-cs"/>
              </a:rPr>
              <a:t>Louveau</a:t>
            </a:r>
            <a:r>
              <a:rPr lang="en-US" altLang="zh-CN" sz="1200" kern="1200" dirty="0">
                <a:solidFill>
                  <a:schemeClr val="tx1"/>
                </a:solidFill>
                <a:latin typeface="Arial" pitchFamily="34" charset="0"/>
                <a:ea typeface="宋体" pitchFamily="2" charset="-122"/>
                <a:cs typeface="+mn-cs"/>
              </a:rPr>
              <a:t> A, </a:t>
            </a:r>
            <a:r>
              <a:rPr lang="en-US" altLang="zh-CN" sz="1200" kern="1200" dirty="0" err="1">
                <a:solidFill>
                  <a:schemeClr val="tx1"/>
                </a:solidFill>
                <a:latin typeface="Arial" pitchFamily="34" charset="0"/>
                <a:ea typeface="宋体" pitchFamily="2" charset="-122"/>
                <a:cs typeface="+mn-cs"/>
              </a:rPr>
              <a:t>Vaccari</a:t>
            </a:r>
            <a:r>
              <a:rPr lang="en-US" altLang="zh-CN" sz="1200" kern="1200" dirty="0">
                <a:solidFill>
                  <a:schemeClr val="tx1"/>
                </a:solidFill>
                <a:latin typeface="Arial" pitchFamily="34" charset="0"/>
                <a:ea typeface="宋体" pitchFamily="2" charset="-122"/>
                <a:cs typeface="+mn-cs"/>
              </a:rPr>
              <a:t> A, Smirnov I, Cornelison R C, </a:t>
            </a:r>
            <a:r>
              <a:rPr lang="en-US" altLang="zh-CN" sz="1200" kern="1200" dirty="0" err="1">
                <a:solidFill>
                  <a:schemeClr val="tx1"/>
                </a:solidFill>
                <a:latin typeface="Arial" pitchFamily="34" charset="0"/>
                <a:ea typeface="宋体" pitchFamily="2" charset="-122"/>
                <a:cs typeface="+mn-cs"/>
              </a:rPr>
              <a:t>Kingsmore</a:t>
            </a:r>
            <a:r>
              <a:rPr lang="en-US" altLang="zh-CN" sz="1200" kern="1200" dirty="0">
                <a:solidFill>
                  <a:schemeClr val="tx1"/>
                </a:solidFill>
                <a:latin typeface="Arial" pitchFamily="34" charset="0"/>
                <a:ea typeface="宋体" pitchFamily="2" charset="-122"/>
                <a:cs typeface="+mn-cs"/>
              </a:rPr>
              <a:t> K M, </a:t>
            </a:r>
            <a:r>
              <a:rPr lang="en-US" altLang="zh-CN" sz="1200" kern="1200" dirty="0" err="1">
                <a:solidFill>
                  <a:schemeClr val="tx1"/>
                </a:solidFill>
                <a:latin typeface="Arial" pitchFamily="34" charset="0"/>
                <a:ea typeface="宋体" pitchFamily="2" charset="-122"/>
                <a:cs typeface="+mn-cs"/>
              </a:rPr>
              <a:t>Contarino</a:t>
            </a:r>
            <a:r>
              <a:rPr lang="en-US" altLang="zh-CN" sz="1200" kern="1200" dirty="0">
                <a:solidFill>
                  <a:schemeClr val="tx1"/>
                </a:solidFill>
                <a:latin typeface="Arial" pitchFamily="34" charset="0"/>
                <a:ea typeface="宋体" pitchFamily="2" charset="-122"/>
                <a:cs typeface="+mn-cs"/>
              </a:rPr>
              <a:t> C, </a:t>
            </a:r>
            <a:r>
              <a:rPr lang="en-US" altLang="zh-CN" sz="1200" kern="1200" dirty="0" err="1">
                <a:solidFill>
                  <a:schemeClr val="tx1"/>
                </a:solidFill>
                <a:latin typeface="Arial" pitchFamily="34" charset="0"/>
                <a:ea typeface="宋体" pitchFamily="2" charset="-122"/>
                <a:cs typeface="+mn-cs"/>
              </a:rPr>
              <a:t>Onengut-Gumuscu</a:t>
            </a:r>
            <a:r>
              <a:rPr lang="en-US" altLang="zh-CN" sz="1200" kern="1200" dirty="0">
                <a:solidFill>
                  <a:schemeClr val="tx1"/>
                </a:solidFill>
                <a:latin typeface="Arial" pitchFamily="34" charset="0"/>
                <a:ea typeface="宋体" pitchFamily="2" charset="-122"/>
                <a:cs typeface="+mn-cs"/>
              </a:rPr>
              <a:t> S, Farber E, </a:t>
            </a:r>
            <a:r>
              <a:rPr lang="en-US" altLang="zh-CN" sz="1200" kern="1200" dirty="0" err="1">
                <a:solidFill>
                  <a:schemeClr val="tx1"/>
                </a:solidFill>
                <a:latin typeface="Arial" pitchFamily="34" charset="0"/>
                <a:ea typeface="宋体" pitchFamily="2" charset="-122"/>
                <a:cs typeface="+mn-cs"/>
              </a:rPr>
              <a:t>Raper</a:t>
            </a:r>
            <a:r>
              <a:rPr lang="en-US" altLang="zh-CN" sz="1200" kern="1200" dirty="0">
                <a:solidFill>
                  <a:schemeClr val="tx1"/>
                </a:solidFill>
                <a:latin typeface="Arial" pitchFamily="34" charset="0"/>
                <a:ea typeface="宋体" pitchFamily="2" charset="-122"/>
                <a:cs typeface="+mn-cs"/>
              </a:rPr>
              <a:t> D, </a:t>
            </a:r>
            <a:r>
              <a:rPr lang="en-US" altLang="zh-CN" sz="1200" kern="1200" dirty="0" err="1">
                <a:solidFill>
                  <a:schemeClr val="tx1"/>
                </a:solidFill>
                <a:latin typeface="Arial" pitchFamily="34" charset="0"/>
                <a:ea typeface="宋体" pitchFamily="2" charset="-122"/>
                <a:cs typeface="+mn-cs"/>
              </a:rPr>
              <a:t>Viar</a:t>
            </a:r>
            <a:r>
              <a:rPr lang="en-US" altLang="zh-CN" sz="1200" kern="1200" dirty="0">
                <a:solidFill>
                  <a:schemeClr val="tx1"/>
                </a:solidFill>
                <a:latin typeface="Arial" pitchFamily="34" charset="0"/>
                <a:ea typeface="宋体" pitchFamily="2" charset="-122"/>
                <a:cs typeface="+mn-cs"/>
              </a:rPr>
              <a:t> K E, Powell R D, Baker W, </a:t>
            </a:r>
            <a:r>
              <a:rPr lang="en-US" altLang="zh-CN" sz="1200" kern="1200" dirty="0" err="1">
                <a:solidFill>
                  <a:schemeClr val="tx1"/>
                </a:solidFill>
                <a:latin typeface="Arial" pitchFamily="34" charset="0"/>
                <a:ea typeface="宋体" pitchFamily="2" charset="-122"/>
                <a:cs typeface="+mn-cs"/>
              </a:rPr>
              <a:t>Dabhi</a:t>
            </a:r>
            <a:r>
              <a:rPr lang="en-US" altLang="zh-CN" sz="1200" kern="1200" dirty="0">
                <a:solidFill>
                  <a:schemeClr val="tx1"/>
                </a:solidFill>
                <a:latin typeface="Arial" pitchFamily="34" charset="0"/>
                <a:ea typeface="宋体" pitchFamily="2" charset="-122"/>
                <a:cs typeface="+mn-cs"/>
              </a:rPr>
              <a:t> N, Bai R, Cao R, Hu S, Rich S </a:t>
            </a:r>
            <a:r>
              <a:rPr lang="en-US" altLang="zh-CN" sz="1200" kern="1200" dirty="0" err="1">
                <a:solidFill>
                  <a:schemeClr val="tx1"/>
                </a:solidFill>
                <a:latin typeface="Arial" pitchFamily="34" charset="0"/>
                <a:ea typeface="宋体" pitchFamily="2" charset="-122"/>
                <a:cs typeface="+mn-cs"/>
              </a:rPr>
              <a:t>S</a:t>
            </a:r>
            <a:r>
              <a:rPr lang="en-US" altLang="zh-CN" sz="1200" kern="1200" dirty="0">
                <a:solidFill>
                  <a:schemeClr val="tx1"/>
                </a:solidFill>
                <a:latin typeface="Arial" pitchFamily="34" charset="0"/>
                <a:ea typeface="宋体" pitchFamily="2" charset="-122"/>
                <a:cs typeface="+mn-cs"/>
              </a:rPr>
              <a:t>, Munson J M, Lopes M B, Overall C </a:t>
            </a:r>
            <a:r>
              <a:rPr lang="en-US" altLang="zh-CN" sz="1200" kern="1200" dirty="0" err="1">
                <a:solidFill>
                  <a:schemeClr val="tx1"/>
                </a:solidFill>
                <a:latin typeface="Arial" pitchFamily="34" charset="0"/>
                <a:ea typeface="宋体" pitchFamily="2" charset="-122"/>
                <a:cs typeface="+mn-cs"/>
              </a:rPr>
              <a:t>C</a:t>
            </a:r>
            <a:r>
              <a:rPr lang="en-US" altLang="zh-CN" sz="1200" kern="1200" dirty="0">
                <a:solidFill>
                  <a:schemeClr val="tx1"/>
                </a:solidFill>
                <a:latin typeface="Arial" pitchFamily="34" charset="0"/>
                <a:ea typeface="宋体" pitchFamily="2" charset="-122"/>
                <a:cs typeface="+mn-cs"/>
              </a:rPr>
              <a:t>, Acton S T, Kipnis J. </a:t>
            </a:r>
            <a:r>
              <a:rPr lang="en-US" altLang="zh-CN" sz="1200" b="1" kern="1200" dirty="0">
                <a:solidFill>
                  <a:schemeClr val="tx1"/>
                </a:solidFill>
                <a:latin typeface="Arial" pitchFamily="34" charset="0"/>
                <a:ea typeface="宋体" pitchFamily="2" charset="-122"/>
                <a:cs typeface="+mn-cs"/>
              </a:rPr>
              <a:t>Functional aspects of meningeal lymphatics in ageing and Alzheimer's disease </a:t>
            </a:r>
            <a:r>
              <a:rPr lang="en-US" altLang="zh-CN" sz="1200" kern="1200" dirty="0">
                <a:solidFill>
                  <a:schemeClr val="tx1"/>
                </a:solidFill>
                <a:latin typeface="Arial" pitchFamily="34" charset="0"/>
                <a:ea typeface="宋体" pitchFamily="2" charset="-122"/>
                <a:cs typeface="+mn-cs"/>
              </a:rPr>
              <a:t>[J]. Nature, 2018, 560(7717): 185-91.</a:t>
            </a:r>
          </a:p>
          <a:p>
            <a:endParaRPr lang="en-US" altLang="zh-CN" dirty="0"/>
          </a:p>
          <a:p>
            <a:endParaRPr lang="zh-CN" altLang="en-US" sz="1200" b="0" i="0" u="none" strike="noStrike" kern="1200" baseline="0" dirty="0">
              <a:solidFill>
                <a:schemeClr val="tx1"/>
              </a:solidFill>
              <a:latin typeface="Arial" pitchFamily="34" charset="0"/>
              <a:ea typeface="宋体" pitchFamily="2" charset="-122"/>
              <a:cs typeface="+mn-cs"/>
            </a:endParaRPr>
          </a:p>
          <a:p>
            <a:r>
              <a:rPr lang="en-US" altLang="zh-CN" sz="1200" b="0" i="0" u="none" strike="noStrike" kern="1200" baseline="0" dirty="0">
                <a:solidFill>
                  <a:schemeClr val="tx1"/>
                </a:solidFill>
                <a:latin typeface="Arial" pitchFamily="34" charset="0"/>
                <a:ea typeface="宋体" pitchFamily="2" charset="-122"/>
                <a:cs typeface="+mn-cs"/>
              </a:rPr>
              <a:t> meningeal lymphatic vessels help to maintain both cognitive function and the proper levels of proteins in brain fluids (a process called </a:t>
            </a:r>
            <a:r>
              <a:rPr lang="en-US" altLang="zh-CN" sz="1200" b="0" i="0" u="none" strike="noStrike" kern="1200" baseline="0" dirty="0" err="1">
                <a:solidFill>
                  <a:schemeClr val="tx1"/>
                </a:solidFill>
                <a:latin typeface="Arial" pitchFamily="34" charset="0"/>
                <a:ea typeface="宋体" pitchFamily="2" charset="-122"/>
                <a:cs typeface="+mn-cs"/>
              </a:rPr>
              <a:t>proteostasis</a:t>
            </a:r>
            <a:r>
              <a:rPr lang="en-US" altLang="zh-CN" sz="1200" b="0" i="0" u="none" strike="noStrike" kern="1200" baseline="0" dirty="0">
                <a:solidFill>
                  <a:schemeClr val="tx1"/>
                </a:solidFill>
                <a:latin typeface="Arial" pitchFamily="34" charset="0"/>
                <a:ea typeface="宋体" pitchFamily="2" charset="-122"/>
                <a:cs typeface="+mn-cs"/>
              </a:rPr>
              <a:t>) </a:t>
            </a:r>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2838496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Nature, 2017, Apr 19</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latin typeface="Arial" pitchFamily="34" charset="0"/>
                <a:ea typeface="宋体" pitchFamily="2" charset="-122"/>
                <a:cs typeface="+mn-cs"/>
              </a:rPr>
              <a:t>J. M. Castellano, K. I. Mosher, R. J. Abbey, A. A. </a:t>
            </a:r>
            <a:r>
              <a:rPr lang="en-US" altLang="zh-CN" sz="1200" kern="1200" dirty="0" err="1">
                <a:solidFill>
                  <a:schemeClr val="tx1"/>
                </a:solidFill>
                <a:latin typeface="Arial" pitchFamily="34" charset="0"/>
                <a:ea typeface="宋体" pitchFamily="2" charset="-122"/>
                <a:cs typeface="+mn-cs"/>
              </a:rPr>
              <a:t>Mcbride</a:t>
            </a:r>
            <a:r>
              <a:rPr lang="en-US" altLang="zh-CN" sz="1200" kern="1200" dirty="0">
                <a:solidFill>
                  <a:schemeClr val="tx1"/>
                </a:solidFill>
                <a:latin typeface="Arial" pitchFamily="34" charset="0"/>
                <a:ea typeface="宋体" pitchFamily="2" charset="-122"/>
                <a:cs typeface="+mn-cs"/>
              </a:rPr>
              <a:t>, M. L. James, D. </a:t>
            </a:r>
            <a:r>
              <a:rPr lang="en-US" altLang="zh-CN" sz="1200" kern="1200" dirty="0" err="1">
                <a:solidFill>
                  <a:schemeClr val="tx1"/>
                </a:solidFill>
                <a:latin typeface="Arial" pitchFamily="34" charset="0"/>
                <a:ea typeface="宋体" pitchFamily="2" charset="-122"/>
                <a:cs typeface="+mn-cs"/>
              </a:rPr>
              <a:t>Berdnik</a:t>
            </a:r>
            <a:r>
              <a:rPr lang="en-US" altLang="zh-CN" sz="1200" kern="1200" dirty="0">
                <a:solidFill>
                  <a:schemeClr val="tx1"/>
                </a:solidFill>
                <a:latin typeface="Arial" pitchFamily="34" charset="0"/>
                <a:ea typeface="宋体" pitchFamily="2" charset="-122"/>
                <a:cs typeface="+mn-cs"/>
              </a:rPr>
              <a:t>, J. C. Shen, B. Zou, X. S. </a:t>
            </a:r>
            <a:r>
              <a:rPr lang="en-US" altLang="zh-CN" sz="1200" kern="1200" dirty="0" err="1">
                <a:solidFill>
                  <a:schemeClr val="tx1"/>
                </a:solidFill>
                <a:latin typeface="Arial" pitchFamily="34" charset="0"/>
                <a:ea typeface="宋体" pitchFamily="2" charset="-122"/>
                <a:cs typeface="+mn-cs"/>
              </a:rPr>
              <a:t>Xie</a:t>
            </a:r>
            <a:r>
              <a:rPr lang="en-US" altLang="zh-CN" sz="1200" kern="1200" dirty="0">
                <a:solidFill>
                  <a:schemeClr val="tx1"/>
                </a:solidFill>
                <a:latin typeface="Arial" pitchFamily="34" charset="0"/>
                <a:ea typeface="宋体" pitchFamily="2" charset="-122"/>
                <a:cs typeface="+mn-cs"/>
              </a:rPr>
              <a:t>, M. Tingle, I. V. </a:t>
            </a:r>
            <a:r>
              <a:rPr lang="en-US" altLang="zh-CN" sz="1200" kern="1200" dirty="0" err="1">
                <a:solidFill>
                  <a:schemeClr val="tx1"/>
                </a:solidFill>
                <a:latin typeface="Arial" pitchFamily="34" charset="0"/>
                <a:ea typeface="宋体" pitchFamily="2" charset="-122"/>
                <a:cs typeface="+mn-cs"/>
              </a:rPr>
              <a:t>Hinkson</a:t>
            </a:r>
            <a:r>
              <a:rPr lang="en-US" altLang="zh-CN" sz="1200" kern="1200" dirty="0">
                <a:solidFill>
                  <a:schemeClr val="tx1"/>
                </a:solidFill>
                <a:latin typeface="Arial" pitchFamily="34" charset="0"/>
                <a:ea typeface="宋体" pitchFamily="2" charset="-122"/>
                <a:cs typeface="+mn-cs"/>
              </a:rPr>
              <a:t>, M. S. Angst, T. Wyss-</a:t>
            </a:r>
            <a:r>
              <a:rPr lang="en-US" altLang="zh-CN" sz="1200" kern="1200" dirty="0" err="1">
                <a:solidFill>
                  <a:schemeClr val="tx1"/>
                </a:solidFill>
                <a:latin typeface="Arial" pitchFamily="34" charset="0"/>
                <a:ea typeface="宋体" pitchFamily="2" charset="-122"/>
                <a:cs typeface="+mn-cs"/>
              </a:rPr>
              <a:t>Coray</a:t>
            </a:r>
            <a:r>
              <a:rPr lang="en-US" altLang="zh-CN" sz="1200" kern="1200" dirty="0">
                <a:solidFill>
                  <a:schemeClr val="tx1"/>
                </a:solidFill>
                <a:latin typeface="Arial" pitchFamily="34" charset="0"/>
                <a:ea typeface="宋体" pitchFamily="2" charset="-122"/>
                <a:cs typeface="+mn-cs"/>
              </a:rPr>
              <a:t>. Human umbilical cord plasma proteins revitalize hippocampal function in aged mice. Nature, 544(7651): pp 488-92, 2017.</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latin typeface="Arial"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C929995-4EF8-4B01-AFAE-90F6AF5EA236}" type="slidenum">
              <a:rPr lang="en-US" smtClean="0"/>
              <a:pPr>
                <a:defRPr/>
              </a:pPr>
              <a:t>39</a:t>
            </a:fld>
            <a:endParaRPr lang="en-US"/>
          </a:p>
        </p:txBody>
      </p:sp>
    </p:spTree>
    <p:extLst>
      <p:ext uri="{BB962C8B-B14F-4D97-AF65-F5344CB8AC3E}">
        <p14:creationId xmlns:p14="http://schemas.microsoft.com/office/powerpoint/2010/main" val="1228190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40</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1085754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131458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消化系统由</a:t>
            </a:r>
            <a:r>
              <a:rPr lang="zh-CN" altLang="en-US" dirty="0">
                <a:hlinkClick r:id="rId3"/>
              </a:rPr>
              <a:t>消化管</a:t>
            </a:r>
            <a:r>
              <a:rPr lang="zh-CN" altLang="en-US" dirty="0"/>
              <a:t>和</a:t>
            </a:r>
            <a:r>
              <a:rPr lang="zh-CN" altLang="en-US" dirty="0">
                <a:hlinkClick r:id="rId4"/>
              </a:rPr>
              <a:t>消化腺</a:t>
            </a:r>
            <a:r>
              <a:rPr lang="zh-CN" altLang="en-US" dirty="0"/>
              <a:t>两部分组成。 </a:t>
            </a:r>
            <a:br>
              <a:rPr lang="zh-CN" altLang="en-US" dirty="0"/>
            </a:br>
            <a:r>
              <a:rPr lang="zh-CN" altLang="en-US" dirty="0"/>
              <a:t>　　消化管是一条起自口腔延续为咽、食管、胃、小肠、大肠、终于</a:t>
            </a:r>
            <a:r>
              <a:rPr lang="zh-CN" altLang="en-US" dirty="0">
                <a:hlinkClick r:id="rId5"/>
              </a:rPr>
              <a:t>肛门</a:t>
            </a:r>
            <a:r>
              <a:rPr lang="zh-CN" altLang="en-US" dirty="0"/>
              <a:t>的很长的肌性管道，包括</a:t>
            </a:r>
            <a:r>
              <a:rPr lang="zh-CN" altLang="en-US" dirty="0">
                <a:hlinkClick r:id="rId6"/>
              </a:rPr>
              <a:t>口腔</a:t>
            </a:r>
            <a:r>
              <a:rPr lang="zh-CN" altLang="en-US" dirty="0"/>
              <a:t>、</a:t>
            </a:r>
            <a:r>
              <a:rPr lang="zh-CN" altLang="en-US" dirty="0">
                <a:hlinkClick r:id="rId7"/>
              </a:rPr>
              <a:t>咽</a:t>
            </a:r>
            <a:r>
              <a:rPr lang="zh-CN" altLang="en-US" dirty="0"/>
              <a:t>、</a:t>
            </a:r>
            <a:r>
              <a:rPr lang="zh-CN" altLang="en-US" dirty="0">
                <a:hlinkClick r:id="rId8"/>
              </a:rPr>
              <a:t>食管</a:t>
            </a:r>
            <a:r>
              <a:rPr lang="zh-CN" altLang="en-US" dirty="0"/>
              <a:t>、</a:t>
            </a:r>
            <a:r>
              <a:rPr lang="zh-CN" altLang="en-US" dirty="0">
                <a:hlinkClick r:id="rId9"/>
              </a:rPr>
              <a:t>胃</a:t>
            </a:r>
            <a:r>
              <a:rPr lang="zh-CN" altLang="en-US" dirty="0"/>
              <a:t>、</a:t>
            </a:r>
            <a:r>
              <a:rPr lang="zh-CN" altLang="en-US" dirty="0">
                <a:hlinkClick r:id="rId10"/>
              </a:rPr>
              <a:t>小肠</a:t>
            </a:r>
            <a:r>
              <a:rPr lang="zh-CN" altLang="en-US" dirty="0"/>
              <a:t>（</a:t>
            </a:r>
            <a:r>
              <a:rPr lang="zh-CN" altLang="en-US" dirty="0">
                <a:hlinkClick r:id="rId11"/>
              </a:rPr>
              <a:t>十二指肠</a:t>
            </a:r>
            <a:r>
              <a:rPr lang="zh-CN" altLang="en-US" dirty="0"/>
              <a:t>、</a:t>
            </a:r>
            <a:r>
              <a:rPr lang="zh-CN" altLang="en-US" dirty="0">
                <a:hlinkClick r:id="rId12"/>
              </a:rPr>
              <a:t>空肠</a:t>
            </a:r>
            <a:r>
              <a:rPr lang="zh-CN" altLang="en-US" dirty="0"/>
              <a:t>、</a:t>
            </a:r>
            <a:r>
              <a:rPr lang="zh-CN" altLang="en-US" dirty="0">
                <a:hlinkClick r:id="rId13"/>
              </a:rPr>
              <a:t>回肠</a:t>
            </a:r>
            <a:r>
              <a:rPr lang="zh-CN" altLang="en-US" dirty="0"/>
              <a:t>）和</a:t>
            </a:r>
            <a:r>
              <a:rPr lang="zh-CN" altLang="en-US" dirty="0">
                <a:hlinkClick r:id="rId14"/>
              </a:rPr>
              <a:t>大肠</a:t>
            </a:r>
            <a:r>
              <a:rPr lang="zh-CN" altLang="en-US" dirty="0"/>
              <a:t>（</a:t>
            </a:r>
            <a:r>
              <a:rPr lang="zh-CN" altLang="en-US" dirty="0">
                <a:hlinkClick r:id="rId15"/>
              </a:rPr>
              <a:t>盲肠</a:t>
            </a:r>
            <a:r>
              <a:rPr lang="zh-CN" altLang="en-US" dirty="0"/>
              <a:t>、</a:t>
            </a:r>
            <a:r>
              <a:rPr lang="zh-CN" altLang="en-US" dirty="0">
                <a:hlinkClick r:id="rId16"/>
              </a:rPr>
              <a:t>结肠</a:t>
            </a:r>
            <a:r>
              <a:rPr lang="zh-CN" altLang="en-US" dirty="0"/>
              <a:t>、</a:t>
            </a:r>
            <a:r>
              <a:rPr lang="zh-CN" altLang="en-US" dirty="0">
                <a:hlinkClick r:id="rId17"/>
              </a:rPr>
              <a:t>直肠</a:t>
            </a:r>
            <a:r>
              <a:rPr lang="zh-CN" altLang="en-US" dirty="0"/>
              <a:t>）等部。 </a:t>
            </a:r>
            <a:br>
              <a:rPr lang="zh-CN" altLang="en-US" dirty="0"/>
            </a:br>
            <a:r>
              <a:rPr lang="zh-CN" altLang="en-US" dirty="0"/>
              <a:t>　　消化腺有小消化腺和大消化腺两种。小消化腺散在于消化管各部的管壁内，大消化腺有三对</a:t>
            </a:r>
            <a:r>
              <a:rPr lang="zh-CN" altLang="en-US" dirty="0">
                <a:hlinkClick r:id="rId18"/>
              </a:rPr>
              <a:t>唾液腺</a:t>
            </a:r>
            <a:r>
              <a:rPr lang="zh-CN" altLang="en-US" dirty="0"/>
              <a:t>（腮腺、下颌下腺、舌下腺）、</a:t>
            </a:r>
            <a:r>
              <a:rPr lang="zh-CN" altLang="en-US" dirty="0">
                <a:hlinkClick r:id="rId19"/>
              </a:rPr>
              <a:t>肝</a:t>
            </a:r>
            <a:r>
              <a:rPr lang="zh-CN" altLang="en-US" dirty="0"/>
              <a:t>和</a:t>
            </a:r>
            <a:r>
              <a:rPr lang="zh-CN" altLang="en-US" dirty="0">
                <a:hlinkClick r:id="rId20"/>
              </a:rPr>
              <a:t>胰</a:t>
            </a:r>
            <a:r>
              <a:rPr lang="zh-CN" altLang="en-US" dirty="0"/>
              <a:t>，它们均借导管，将分泌物排入消化管内。 </a:t>
            </a:r>
            <a:br>
              <a:rPr lang="zh-CN" altLang="en-US" dirty="0"/>
            </a:br>
            <a:r>
              <a:rPr lang="zh-CN" altLang="en-US" dirty="0"/>
              <a:t>　　 </a:t>
            </a:r>
            <a:br>
              <a:rPr lang="zh-CN" altLang="en-US" dirty="0"/>
            </a:br>
            <a:r>
              <a:rPr lang="zh-CN" altLang="en-US" dirty="0"/>
              <a:t>　　消化系统的基本功能是食物的</a:t>
            </a:r>
            <a:r>
              <a:rPr lang="zh-CN" altLang="en-US" dirty="0">
                <a:hlinkClick r:id="rId21"/>
              </a:rPr>
              <a:t>消化和吸收</a:t>
            </a:r>
            <a:r>
              <a:rPr lang="zh-CN" altLang="en-US" dirty="0"/>
              <a:t>，供机体所需的物质和能量，食物中的营养物质除</a:t>
            </a:r>
            <a:r>
              <a:rPr lang="zh-CN" altLang="en-US" dirty="0">
                <a:hlinkClick r:id="rId22"/>
              </a:rPr>
              <a:t>维生素</a:t>
            </a:r>
            <a:r>
              <a:rPr lang="zh-CN" altLang="en-US" dirty="0"/>
              <a:t>、</a:t>
            </a:r>
            <a:r>
              <a:rPr lang="zh-CN" altLang="en-US" dirty="0">
                <a:hlinkClick r:id="rId23"/>
              </a:rPr>
              <a:t>水</a:t>
            </a:r>
            <a:r>
              <a:rPr lang="zh-CN" altLang="en-US" dirty="0"/>
              <a:t>和</a:t>
            </a:r>
            <a:r>
              <a:rPr lang="zh-CN" altLang="en-US" dirty="0">
                <a:hlinkClick r:id="rId24"/>
              </a:rPr>
              <a:t>无机盐</a:t>
            </a:r>
            <a:r>
              <a:rPr lang="zh-CN" altLang="en-US" dirty="0"/>
              <a:t>可以被直接吸收利用外，</a:t>
            </a:r>
            <a:r>
              <a:rPr lang="zh-CN" altLang="en-US" dirty="0">
                <a:hlinkClick r:id="rId25"/>
              </a:rPr>
              <a:t>蛋白质</a:t>
            </a:r>
            <a:r>
              <a:rPr lang="zh-CN" altLang="en-US" dirty="0"/>
              <a:t>、</a:t>
            </a:r>
            <a:r>
              <a:rPr lang="zh-CN" altLang="en-US" dirty="0">
                <a:hlinkClick r:id="rId26"/>
              </a:rPr>
              <a:t>脂肪</a:t>
            </a:r>
            <a:r>
              <a:rPr lang="zh-CN" altLang="en-US" dirty="0"/>
              <a:t>和</a:t>
            </a:r>
            <a:r>
              <a:rPr lang="zh-CN" altLang="en-US" dirty="0">
                <a:hlinkClick r:id="rId27"/>
              </a:rPr>
              <a:t>糖类</a:t>
            </a:r>
            <a:r>
              <a:rPr lang="zh-CN" altLang="en-US" dirty="0"/>
              <a:t>等物质均不能被机体直接吸收利用，需在消化管内被分解为结构简单的小分子物质，才能被吸收利用。食物在消化管内被分解成结构简单、可被吸收的小分子物质的过程就称为消化。这种小分子物质透过消化管粘膜上皮细胞进入</a:t>
            </a:r>
            <a:r>
              <a:rPr lang="zh-CN" altLang="en-US" dirty="0">
                <a:hlinkClick r:id="rId28"/>
              </a:rPr>
              <a:t>血液</a:t>
            </a:r>
            <a:r>
              <a:rPr lang="zh-CN" altLang="en-US" dirty="0"/>
              <a:t>和</a:t>
            </a:r>
            <a:r>
              <a:rPr lang="zh-CN" altLang="en-US" dirty="0">
                <a:hlinkClick r:id="rId29"/>
              </a:rPr>
              <a:t>淋巴液</a:t>
            </a:r>
            <a:r>
              <a:rPr lang="zh-CN" altLang="en-US" dirty="0"/>
              <a:t>的过程就是吸收。对于未被吸收的残渣部分，消化道则通过</a:t>
            </a:r>
            <a:r>
              <a:rPr lang="zh-CN" altLang="en-US" dirty="0">
                <a:hlinkClick r:id="rId14"/>
              </a:rPr>
              <a:t>大肠</a:t>
            </a:r>
            <a:r>
              <a:rPr lang="zh-CN" altLang="en-US" dirty="0"/>
              <a:t>以</a:t>
            </a:r>
            <a:r>
              <a:rPr lang="zh-CN" altLang="en-US" dirty="0">
                <a:hlinkClick r:id="rId30"/>
              </a:rPr>
              <a:t>粪便</a:t>
            </a:r>
            <a:r>
              <a:rPr lang="zh-CN" altLang="en-US" dirty="0"/>
              <a:t>形式排出体外。 </a:t>
            </a:r>
            <a:br>
              <a:rPr lang="zh-CN" altLang="en-US" dirty="0"/>
            </a:br>
            <a:endParaRPr lang="zh-CN" altLang="en-US" dirty="0"/>
          </a:p>
          <a:p>
            <a:endParaRPr lang="en-US" altLang="zh-CN" dirty="0">
              <a:solidFill>
                <a:srgbClr val="000066"/>
              </a:solidFill>
            </a:endParaRPr>
          </a:p>
        </p:txBody>
      </p:sp>
    </p:spTree>
    <p:extLst>
      <p:ext uri="{BB962C8B-B14F-4D97-AF65-F5344CB8AC3E}">
        <p14:creationId xmlns:p14="http://schemas.microsoft.com/office/powerpoint/2010/main" val="25898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9</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月</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15</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日是世界淋巴瘤日（</a:t>
            </a:r>
            <a:r>
              <a:rPr lang="en-US" altLang="zh-CN" sz="1200" b="1" i="0" kern="1200" cap="all" dirty="0">
                <a:solidFill>
                  <a:schemeClr val="tx1"/>
                </a:solidFill>
                <a:effectLst/>
                <a:latin typeface="Arial" panose="020B0604020202020204" pitchFamily="34" charset="0"/>
                <a:ea typeface="宋体" panose="02010600030101010101" pitchFamily="2" charset="-122"/>
                <a:cs typeface="+mn-cs"/>
              </a:rPr>
              <a:t>WORLD LYMPHOMA DAY</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Melanoma: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（恶性）黑素瘤，（良性）胎记瘤</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Armpit: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腋窝</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胳肢窝</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丑陋的地方</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肮脏的角落</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anose="020B0604020202020204" pitchFamily="34" charset="0"/>
                <a:ea typeface="宋体" panose="02010600030101010101" pitchFamily="2" charset="-122"/>
                <a:cs typeface="+mn-cs"/>
              </a:rPr>
              <a:t>Groin: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腹股沟</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交叉拱</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穹窿交接线</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堤坝，折流坝</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anose="020B0604020202020204" pitchFamily="34" charset="0"/>
                <a:ea typeface="宋体" panose="02010600030101010101" pitchFamily="2" charset="-122"/>
                <a:cs typeface="+mn-cs"/>
              </a:rPr>
              <a:t>淋巴癌也叫“淋巴瘤”，是原发于淋巴结或淋巴组织的恶性肿瘤，是我国常见的十大恶性肿瘤之一。根据今年上海世界淋巴癌宣传日公布的数据，我国每年新发病例</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4.5</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万人，死亡病例超过</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万人。因此，我们应该养成良好的生活习惯，定期体检，早期发现病变，早期治疗。</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anose="020B0604020202020204" pitchFamily="34" charset="0"/>
                <a:ea typeface="宋体" panose="02010600030101010101" pitchFamily="2" charset="-122"/>
                <a:cs typeface="+mn-cs"/>
              </a:rPr>
              <a:t>专家提示，淋巴瘤是一种善于“伪装”的疾病，首发症状并不明显，多为不痛不痒的浅表淋巴结肿大。当患者出现类似症状时，应及时检查，有助于早诊早治。</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重庆大学附属肿瘤医院血液肿瘤科副主任南映瑜介绍，淋巴瘤是起源于淋巴造血系统的恶性肿瘤，虽然淋巴瘤致病原因尚不明确，但诸多研究表明或与遭受环境污染、频繁染发以及过于紧张和劳累等有关。</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还需注意的是，虽然一些炎症也可以引起淋巴结肿大，但一般而言，由炎症引起的淋巴结肿块相对柔软、按压有痛感；而淋巴瘤淋巴结肿大则表现为不痛不痒、表面光滑、质感坚韧。”南映瑜说，如果出现这种不痛不痒的淋巴结肿大或不明原因的发烧、盗汗、消瘦、瘙痒等症状，可别放松警惕，应尽早到医院就诊。</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专家介绍，淋巴瘤表现出的症状极具伪装性，再加上分型复杂，给淋巴瘤明确诊断增加了难度。由血液肿瘤科、病理科、放疗科、影像科等多学科的医生联合会诊，有助于明确诊断，避免误诊。</a:t>
            </a:r>
          </a:p>
          <a:p>
            <a:endParaRPr lang="en-US" altLang="zh-CN" dirty="0">
              <a:solidFill>
                <a:srgbClr val="000066"/>
              </a:solidFill>
            </a:endParaRPr>
          </a:p>
        </p:txBody>
      </p:sp>
    </p:spTree>
    <p:extLst>
      <p:ext uri="{BB962C8B-B14F-4D97-AF65-F5344CB8AC3E}">
        <p14:creationId xmlns:p14="http://schemas.microsoft.com/office/powerpoint/2010/main" val="3220560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44</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当上了年纪的时候，口腔消化系统的各个器官开始产生变化。口腔粘膜随着年龄的增长而角化增加，负责分泌唾液的腮腺萎缩，腮腺分泌的唾液</a:t>
            </a:r>
            <a:r>
              <a:rPr lang="en-US" altLang="zh-CN" dirty="0"/>
              <a:t>(</a:t>
            </a:r>
            <a:r>
              <a:rPr lang="zh-CN" altLang="en-US" dirty="0"/>
              <a:t>包括粘液和浆液</a:t>
            </a:r>
            <a:r>
              <a:rPr lang="en-US" altLang="zh-CN" dirty="0"/>
              <a:t>)</a:t>
            </a:r>
            <a:r>
              <a:rPr lang="zh-CN" altLang="en-US" dirty="0"/>
              <a:t>分泌减少，人的唾液腺每天分泌</a:t>
            </a:r>
            <a:r>
              <a:rPr lang="en-US" altLang="zh-CN" dirty="0"/>
              <a:t>1000-1500m1</a:t>
            </a:r>
            <a:r>
              <a:rPr lang="zh-CN" altLang="en-US" dirty="0"/>
              <a:t>唾液，其中</a:t>
            </a:r>
            <a:r>
              <a:rPr lang="en-US" altLang="zh-CN" dirty="0"/>
              <a:t>99.5%</a:t>
            </a:r>
            <a:r>
              <a:rPr lang="zh-CN" altLang="en-US" dirty="0"/>
              <a:t>为水分，</a:t>
            </a:r>
            <a:r>
              <a:rPr lang="en-US" altLang="zh-CN" dirty="0"/>
              <a:t>0.5%</a:t>
            </a:r>
            <a:r>
              <a:rPr lang="zh-CN" altLang="en-US" dirty="0"/>
              <a:t>为固体成分。故老年人常感口干和说话不畅。而且唾液分泌的减少就意味着保护牙齿、舌头和牙床，使它们免受细菌感染的能力降低，同时使粘膜角化加重，吞咽困难。唾液中唾液淀粉酶等蛋白质含量降低，从而不能将各种味道散布在舌头表面，再加上舌的味蕾减少，导致味觉的降低。舌和咬肌萎缩，使其运动功能障碍，咀嚼无力，再加牙齿的衰老变化，不仅发生碎食不良，而且使食物不能与消化液充分拌和与完善加工。老年人牙齿的牙釉质和牙本质随着年龄的增长而磨损，使牙本质内的神经末梢外露，引起对冷、热、酸、咸等食物的过敏而酸痛。牙本质随着年龄的增长而不断向髓腔内增厚，髓腔缩小，牙髓常钙化成髓石，加之牙髓退化萎缩，牙齿逐渐脱落，咀嚼功能大为减弱，同时，随着年龄的增长牙周膜变薄，牙龈退缩，牙根暴露，故老年人易患牙周病。</a:t>
            </a:r>
          </a:p>
          <a:p>
            <a:endParaRPr lang="en-US" altLang="zh-CN" dirty="0">
              <a:solidFill>
                <a:srgbClr val="000066"/>
              </a:solidFill>
            </a:endParaRPr>
          </a:p>
        </p:txBody>
      </p:sp>
    </p:spTree>
    <p:extLst>
      <p:ext uri="{BB962C8B-B14F-4D97-AF65-F5344CB8AC3E}">
        <p14:creationId xmlns:p14="http://schemas.microsoft.com/office/powerpoint/2010/main" val="1079019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CBD52610-4CA4-4884-90FA-22ED55591DF4}" type="slidenum">
              <a:rPr lang="en-US" altLang="zh-CN" sz="1200"/>
              <a:pPr algn="r" eaLnBrk="1" hangingPunct="1"/>
              <a:t>45</a:t>
            </a:fld>
            <a:endParaRPr lang="en-US" altLang="zh-CN" sz="1200"/>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r>
              <a:rPr lang="zh-CN" altLang="en-US" sz="1200" b="0" i="0" kern="1200" dirty="0">
                <a:solidFill>
                  <a:schemeClr val="tx1"/>
                </a:solidFill>
                <a:effectLst/>
                <a:latin typeface="Arial" pitchFamily="34" charset="0"/>
                <a:ea typeface="宋体" pitchFamily="2" charset="-122"/>
                <a:cs typeface="+mn-cs"/>
              </a:rPr>
              <a:t>胃酸（</a:t>
            </a:r>
            <a:r>
              <a:rPr lang="en-US" altLang="zh-CN" sz="1200" b="0" i="0" kern="1200" dirty="0">
                <a:solidFill>
                  <a:schemeClr val="tx1"/>
                </a:solidFill>
                <a:effectLst/>
                <a:latin typeface="Arial" pitchFamily="34" charset="0"/>
                <a:ea typeface="宋体" pitchFamily="2" charset="-122"/>
                <a:cs typeface="+mn-cs"/>
              </a:rPr>
              <a:t>gastric acid</a:t>
            </a:r>
            <a:r>
              <a:rPr lang="zh-CN" altLang="en-US" sz="1200" b="0" i="0" kern="1200" dirty="0">
                <a:solidFill>
                  <a:schemeClr val="tx1"/>
                </a:solidFill>
                <a:effectLst/>
                <a:latin typeface="Arial" pitchFamily="34" charset="0"/>
                <a:ea typeface="宋体" pitchFamily="2" charset="-122"/>
                <a:cs typeface="+mn-cs"/>
              </a:rPr>
              <a:t>）指胃液中的分泌盐酸。人胃是持续分泌胃酸的，其基础的排出率约为最大排出率的</a:t>
            </a:r>
            <a:r>
              <a:rPr lang="en-US" altLang="zh-CN" sz="1200" b="0" i="0" kern="1200" dirty="0">
                <a:solidFill>
                  <a:schemeClr val="tx1"/>
                </a:solidFill>
                <a:effectLst/>
                <a:latin typeface="Arial" pitchFamily="34" charset="0"/>
                <a:ea typeface="宋体" pitchFamily="2" charset="-122"/>
                <a:cs typeface="+mn-cs"/>
              </a:rPr>
              <a:t>10%</a:t>
            </a:r>
            <a:r>
              <a:rPr lang="zh-CN" altLang="en-US" sz="1200" b="0" i="0" kern="1200" dirty="0">
                <a:solidFill>
                  <a:schemeClr val="tx1"/>
                </a:solidFill>
                <a:effectLst/>
                <a:latin typeface="Arial" pitchFamily="34" charset="0"/>
                <a:ea typeface="宋体" pitchFamily="2" charset="-122"/>
                <a:cs typeface="+mn-cs"/>
              </a:rPr>
              <a:t>，且呈昼夜变化，入睡后几小时达高峰，清晨醒来之前最低。当食物进入胃中时，胃酸即开始分泌。胃在排空时</a:t>
            </a:r>
            <a:r>
              <a:rPr lang="en-US" altLang="zh-CN" sz="1200" b="0" i="0" kern="1200" dirty="0">
                <a:solidFill>
                  <a:schemeClr val="tx1"/>
                </a:solidFill>
                <a:effectLst/>
                <a:latin typeface="Arial" pitchFamily="34" charset="0"/>
                <a:ea typeface="宋体" pitchFamily="2" charset="-122"/>
                <a:cs typeface="+mn-cs"/>
              </a:rPr>
              <a:t>pH</a:t>
            </a:r>
            <a:r>
              <a:rPr lang="zh-CN" altLang="en-US" sz="1200" b="0" i="0" kern="1200" dirty="0">
                <a:solidFill>
                  <a:schemeClr val="tx1"/>
                </a:solidFill>
                <a:effectLst/>
                <a:latin typeface="Arial" pitchFamily="34" charset="0"/>
                <a:ea typeface="宋体" pitchFamily="2" charset="-122"/>
                <a:cs typeface="+mn-cs"/>
              </a:rPr>
              <a:t>值约在</a:t>
            </a:r>
            <a:r>
              <a:rPr lang="en-US" altLang="zh-CN" sz="1200" b="0" i="0" kern="1200" dirty="0">
                <a:solidFill>
                  <a:schemeClr val="tx1"/>
                </a:solidFill>
                <a:effectLst/>
                <a:latin typeface="Arial" pitchFamily="34" charset="0"/>
                <a:ea typeface="宋体" pitchFamily="2" charset="-122"/>
                <a:cs typeface="+mn-cs"/>
              </a:rPr>
              <a:t>7.0</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a:solidFill>
                  <a:schemeClr val="tx1"/>
                </a:solidFill>
                <a:effectLst/>
                <a:latin typeface="Arial" pitchFamily="34" charset="0"/>
                <a:ea typeface="宋体" pitchFamily="2" charset="-122"/>
                <a:cs typeface="+mn-cs"/>
              </a:rPr>
              <a:t>7.2</a:t>
            </a:r>
            <a:r>
              <a:rPr lang="zh-CN" altLang="en-US" sz="1200" b="0" i="0" kern="1200" dirty="0">
                <a:solidFill>
                  <a:schemeClr val="tx1"/>
                </a:solidFill>
                <a:effectLst/>
                <a:latin typeface="Arial" pitchFamily="34" charset="0"/>
                <a:ea typeface="宋体" pitchFamily="2" charset="-122"/>
                <a:cs typeface="+mn-cs"/>
              </a:rPr>
              <a:t>之间，当食团进入胃中时，</a:t>
            </a:r>
            <a:r>
              <a:rPr lang="en-US" altLang="zh-CN" sz="1200" b="0" i="0" kern="1200" dirty="0">
                <a:solidFill>
                  <a:schemeClr val="tx1"/>
                </a:solidFill>
                <a:effectLst/>
                <a:latin typeface="Arial" pitchFamily="34" charset="0"/>
                <a:ea typeface="宋体" pitchFamily="2" charset="-122"/>
                <a:cs typeface="+mn-cs"/>
              </a:rPr>
              <a:t>pH</a:t>
            </a:r>
            <a:r>
              <a:rPr lang="zh-CN" altLang="en-US" sz="1200" b="0" i="0" kern="1200" dirty="0">
                <a:solidFill>
                  <a:schemeClr val="tx1"/>
                </a:solidFill>
                <a:effectLst/>
                <a:latin typeface="Arial" pitchFamily="34" charset="0"/>
                <a:ea typeface="宋体" pitchFamily="2" charset="-122"/>
                <a:cs typeface="+mn-cs"/>
              </a:rPr>
              <a:t>值可降达</a:t>
            </a:r>
            <a:r>
              <a:rPr lang="en-US" altLang="zh-CN" sz="1200" b="0" i="0" kern="1200" dirty="0">
                <a:solidFill>
                  <a:schemeClr val="tx1"/>
                </a:solidFill>
                <a:effectLst/>
                <a:latin typeface="Arial" pitchFamily="34" charset="0"/>
                <a:ea typeface="宋体" pitchFamily="2" charset="-122"/>
                <a:cs typeface="+mn-cs"/>
              </a:rPr>
              <a:t>2</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a:solidFill>
                  <a:schemeClr val="tx1"/>
                </a:solidFill>
                <a:effectLst/>
                <a:latin typeface="Arial" pitchFamily="34" charset="0"/>
                <a:ea typeface="宋体" pitchFamily="2" charset="-122"/>
                <a:cs typeface="+mn-cs"/>
              </a:rPr>
              <a:t>3</a:t>
            </a:r>
            <a:r>
              <a:rPr lang="zh-CN" altLang="en-US" sz="1200" b="0" i="0" kern="1200" dirty="0">
                <a:solidFill>
                  <a:schemeClr val="tx1"/>
                </a:solidFill>
                <a:effectLst/>
                <a:latin typeface="Arial" pitchFamily="34" charset="0"/>
                <a:ea typeface="宋体" pitchFamily="2" charset="-122"/>
                <a:cs typeface="+mn-cs"/>
              </a:rPr>
              <a:t>之间。</a:t>
            </a:r>
            <a:endParaRPr lang="en-US" altLang="zh-CN" dirty="0"/>
          </a:p>
          <a:p>
            <a:pPr eaLnBrk="1" hangingPunct="1"/>
            <a:endParaRPr lang="en-US" altLang="zh-CN" dirty="0"/>
          </a:p>
          <a:p>
            <a:pPr eaLnBrk="1" hangingPunct="1"/>
            <a:r>
              <a:rPr lang="zh-CN" altLang="en-US" dirty="0"/>
              <a:t>虽然胃的机能不会完全丧失，但有两个部分的衰老表现比较明显。即胃壁肌肉和胃液。首先是这个“洗衣机”的肌肉机能的变化。经过咀嚼的食物要到达胃里，必须先通过一个叫做胃括约肌的狭窄区域，这部分肌肉的作用就像是门卫一样，在浆状的食物进人胃里之后，迅速将胃部闭起来，它们的力量很大，可以阻止胃酸上返；但随着年龄的增长，胃括约肌无法正常工作时，一些胃酸就能涌上喉部，就会有一种烧心的感觉。</a:t>
            </a:r>
          </a:p>
          <a:p>
            <a:pPr eaLnBrk="1" hangingPunct="1"/>
            <a:r>
              <a:rPr lang="zh-CN" altLang="en-US" dirty="0"/>
              <a:t>除了胃括约肌外，胃平滑肌层变薄或萎缩，收缩力降低，使胃蠕动减弱，从而这台“洗衣机”对进入胃里的食物的搅拌能力越来越弱，胃排空延迟。</a:t>
            </a:r>
          </a:p>
          <a:p>
            <a:pPr eaLnBrk="1" hangingPunct="1"/>
            <a:r>
              <a:rPr lang="zh-CN" altLang="en-US" dirty="0"/>
              <a:t>而且由于老年人胃的血管硬化，供血不足，胃粘膜萎缩，粘膜内的腺细胞减少或退化，导致胃液无论是从总量上，还是从组成成份上都有所降低。</a:t>
            </a:r>
            <a:r>
              <a:rPr lang="en-US" altLang="zh-CN" dirty="0"/>
              <a:t>60</a:t>
            </a:r>
            <a:r>
              <a:rPr lang="zh-CN" altLang="en-US" dirty="0"/>
              <a:t>岁的时候，人体胃液分泌的总量要比原来降低</a:t>
            </a:r>
            <a:r>
              <a:rPr lang="en-US" altLang="zh-CN" dirty="0"/>
              <a:t>25%</a:t>
            </a:r>
            <a:r>
              <a:rPr lang="zh-CN" altLang="en-US" dirty="0"/>
              <a:t>左右，其中胃贲门腺、幽门腺及胃底腺的粘液颈细胞分泌粘液、胃底腺的主细胞分泌的蛋白酶原和胃底腺的壁细胞分泌盐酸均减少；粘液减少和缺失，使胃粘膜难以避免食物的机械损伤，使胃粘液与胃粘膜分泌的</a:t>
            </a:r>
            <a:r>
              <a:rPr lang="en-US" altLang="zh-CN" dirty="0"/>
              <a:t>HCO3</a:t>
            </a:r>
            <a:r>
              <a:rPr lang="zh-CN" altLang="en-US" dirty="0"/>
              <a:t>－所构成的“粘液</a:t>
            </a:r>
            <a:r>
              <a:rPr lang="en-US" altLang="zh-CN" dirty="0"/>
              <a:t>-</a:t>
            </a:r>
            <a:r>
              <a:rPr lang="zh-CN" altLang="en-US" dirty="0"/>
              <a:t>碳酸氢盐屏障”的形成障碍，致胃粘膜表面不能维持中性或偏碱性环境，易被胃酸和胃蛋白酶破坏。</a:t>
            </a:r>
          </a:p>
          <a:p>
            <a:pPr eaLnBrk="1" hangingPunct="1"/>
            <a:r>
              <a:rPr lang="en-US" altLang="zh-CN" dirty="0"/>
              <a:t>40</a:t>
            </a:r>
            <a:r>
              <a:rPr lang="zh-CN" altLang="en-US" dirty="0"/>
              <a:t>岁起胃蛋白酶原分泌明显减少，胃消化作用减退。胃蛋白酶原在消化过程中主要由盐酸激活，从而转变为胃蛋白酶，同时盐酸还对胃蛋白的作用提供必须的酸环境。随着年龄的增长，胃酸分泌减少，</a:t>
            </a:r>
            <a:r>
              <a:rPr lang="en-US" altLang="zh-CN" dirty="0"/>
              <a:t>60</a:t>
            </a:r>
            <a:r>
              <a:rPr lang="zh-CN" altLang="en-US" dirty="0"/>
              <a:t>岁以上老年人约有</a:t>
            </a:r>
            <a:r>
              <a:rPr lang="en-US" altLang="zh-CN" dirty="0"/>
              <a:t>35%</a:t>
            </a:r>
            <a:r>
              <a:rPr lang="zh-CN" altLang="en-US" dirty="0"/>
              <a:t>为盐酸偏低或缺乏者；负责分解蛋白质的蛋白酶的活动能力也会降低</a:t>
            </a:r>
            <a:r>
              <a:rPr lang="en-US" altLang="zh-CN" dirty="0"/>
              <a:t>60%</a:t>
            </a:r>
            <a:r>
              <a:rPr lang="zh-CN" altLang="en-US" dirty="0"/>
              <a:t>。所以当上了年纪的时候，饮食大量的肉类食品会消化不良，且常伴有便秘。虽然有这么多明显的变化，但是对其它类的食品，还是不会产生什么明显的不适感</a:t>
            </a:r>
          </a:p>
          <a:p>
            <a:pPr eaLnBrk="1" hangingPunct="1"/>
            <a:r>
              <a:rPr lang="zh-CN" altLang="en-US" dirty="0"/>
              <a:t>同时，盐酸减少或缺乏除影响胃蛋白菌的消化作用外，对进食入胃细菌的杀灭作用减弱或丧失，促胰液素的释放亦降低。老年人胃酸缺乏导致细菌生长，可夺去宿主所需的某些营养物而造成贫血，或胃粘膜糜，溃疡及出血等。另外，胃液中含有一定量的内因子</a:t>
            </a:r>
            <a:r>
              <a:rPr lang="en-US" altLang="zh-CN" dirty="0"/>
              <a:t>(intrinsic factor)</a:t>
            </a:r>
            <a:r>
              <a:rPr lang="zh-CN" altLang="en-US" dirty="0"/>
              <a:t>，它是壁细胞分泌的一种粘蛋白，可与远端回肠上皮细胞膜上的受体结合促进维生素</a:t>
            </a:r>
            <a:r>
              <a:rPr lang="en-US" altLang="zh-CN" dirty="0"/>
              <a:t>B12</a:t>
            </a:r>
            <a:r>
              <a:rPr lang="zh-CN" altLang="en-US" dirty="0"/>
              <a:t>吸收，而老年人胃腺细胞萎缩或其功能破坏，常伴有内因子分泌功能部分或全部丧失，而失去吸收维生素</a:t>
            </a:r>
            <a:r>
              <a:rPr lang="en-US" altLang="zh-CN" dirty="0"/>
              <a:t>B12</a:t>
            </a:r>
            <a:r>
              <a:rPr lang="zh-CN" altLang="en-US" dirty="0"/>
              <a:t>的能力，致</a:t>
            </a:r>
            <a:r>
              <a:rPr lang="en-US" altLang="zh-CN" dirty="0"/>
              <a:t>DNA</a:t>
            </a:r>
            <a:r>
              <a:rPr lang="zh-CN" altLang="en-US" dirty="0"/>
              <a:t>合成障碍，最终导致巨幼红细胞性贫血和造血障碍。</a:t>
            </a:r>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r>
              <a:rPr lang="en-US" altLang="zh-CN" dirty="0"/>
              <a:t>Barry J. Marshall receiving his Nobel Prize from His Majesty the King Carl XVI Gustaf of Sweden at the Stockholm Concert Hall, 10 December 2004.</a:t>
            </a:r>
          </a:p>
          <a:p>
            <a:pPr>
              <a:defRPr/>
            </a:pPr>
            <a:r>
              <a:rPr lang="zh-CN" altLang="en-US" dirty="0"/>
              <a:t>巴里</a:t>
            </a:r>
            <a:r>
              <a:rPr lang="en-US" altLang="zh-CN" dirty="0"/>
              <a:t>·</a:t>
            </a:r>
            <a:r>
              <a:rPr lang="zh-CN" altLang="en-US" dirty="0"/>
              <a:t>马歇尔（英语：</a:t>
            </a:r>
            <a:r>
              <a:rPr lang="en-US" altLang="zh-CN" dirty="0" err="1"/>
              <a:t>BarryJ.Marshall</a:t>
            </a:r>
            <a:r>
              <a:rPr lang="zh-CN" altLang="en-US" dirty="0"/>
              <a:t>，</a:t>
            </a:r>
            <a:r>
              <a:rPr lang="en-US" altLang="zh-CN" dirty="0"/>
              <a:t>1951</a:t>
            </a:r>
            <a:r>
              <a:rPr lang="zh-CN" altLang="en-US" dirty="0"/>
              <a:t>年</a:t>
            </a:r>
            <a:r>
              <a:rPr lang="en-US" altLang="zh-CN" dirty="0"/>
              <a:t>9</a:t>
            </a:r>
            <a:r>
              <a:rPr lang="zh-CN" altLang="en-US" dirty="0"/>
              <a:t>月</a:t>
            </a:r>
            <a:r>
              <a:rPr lang="en-US" altLang="zh-CN" dirty="0"/>
              <a:t>30</a:t>
            </a:r>
            <a:r>
              <a:rPr lang="zh-CN" altLang="en-US" dirty="0"/>
              <a:t>日－），生于澳大利亚西部城市卡尔古利（</a:t>
            </a:r>
            <a:r>
              <a:rPr lang="en-US" altLang="zh-CN" dirty="0" err="1"/>
              <a:t>Kalgoorlie</a:t>
            </a:r>
            <a:r>
              <a:rPr lang="zh-CN" altLang="en-US" dirty="0"/>
              <a:t>）。澳大利亚医师，西澳大利亚大学临床微生物学教授。他的主要成就是证明了幽门螺旋杆菌是造成大多数胃溃疡和胃炎的原因，而以前的学说认为胃溃疡主要是由于压力，刺激性食物和胃酸过多所引起的。与罗宾</a:t>
            </a:r>
            <a:r>
              <a:rPr lang="en-US" altLang="zh-CN" dirty="0"/>
              <a:t>·</a:t>
            </a:r>
            <a:r>
              <a:rPr lang="zh-CN" altLang="en-US" dirty="0"/>
              <a:t>沃伦（</a:t>
            </a:r>
            <a:r>
              <a:rPr lang="en-US" altLang="zh-CN" dirty="0"/>
              <a:t>J. Robin Warren</a:t>
            </a:r>
            <a:r>
              <a:rPr lang="zh-CN" altLang="en-US" dirty="0"/>
              <a:t>）发现了</a:t>
            </a:r>
            <a:r>
              <a:rPr lang="zh-CN" altLang="en-US" b="1" u="sng" dirty="0">
                <a:solidFill>
                  <a:srgbClr val="FF0000"/>
                </a:solidFill>
                <a:effectLst>
                  <a:outerShdw blurRad="38100" dist="38100" dir="2700000" algn="tl">
                    <a:srgbClr val="000000">
                      <a:alpha val="43137"/>
                    </a:srgbClr>
                  </a:outerShdw>
                </a:effectLst>
              </a:rPr>
              <a:t>幽门螺杆菌</a:t>
            </a:r>
            <a:r>
              <a:rPr lang="zh-CN" altLang="en-US" dirty="0"/>
              <a:t>（</a:t>
            </a:r>
            <a:r>
              <a:rPr lang="en-US" altLang="zh-CN" dirty="0"/>
              <a:t>Helicobacter pylori</a:t>
            </a:r>
            <a:r>
              <a:rPr lang="zh-CN" altLang="en-US" dirty="0"/>
              <a:t>，</a:t>
            </a:r>
            <a:r>
              <a:rPr lang="en-US" altLang="zh-CN" dirty="0" err="1"/>
              <a:t>Hp</a:t>
            </a:r>
            <a:r>
              <a:rPr lang="zh-CN" altLang="en-US" dirty="0"/>
              <a:t>）以及这种细菌在胃炎和胃溃疡等疾病中的作用，被授与</a:t>
            </a:r>
            <a:r>
              <a:rPr lang="en-US" altLang="zh-CN" dirty="0"/>
              <a:t>2005</a:t>
            </a:r>
            <a:r>
              <a:rPr lang="zh-CN" altLang="en-US" dirty="0"/>
              <a:t>年诺贝尔生理或医学奖。 </a:t>
            </a:r>
            <a:r>
              <a:rPr lang="en-US" altLang="zh-CN" dirty="0"/>
              <a:t>2011</a:t>
            </a:r>
            <a:r>
              <a:rPr lang="zh-CN" altLang="en-US" dirty="0"/>
              <a:t>年</a:t>
            </a:r>
            <a:r>
              <a:rPr lang="en-US" altLang="zh-CN" dirty="0"/>
              <a:t>12</a:t>
            </a:r>
            <a:r>
              <a:rPr lang="zh-CN" altLang="en-US" dirty="0"/>
              <a:t>月，当选为中国工程院外籍院士</a:t>
            </a:r>
            <a:r>
              <a:rPr lang="en-US" altLang="zh-CN" dirty="0"/>
              <a:t>[1]</a:t>
            </a:r>
            <a:r>
              <a:rPr lang="zh-CN" altLang="en-US" dirty="0"/>
              <a:t>。</a:t>
            </a:r>
          </a:p>
        </p:txBody>
      </p:sp>
      <p:sp>
        <p:nvSpPr>
          <p:cNvPr id="122884" name="灯片编号占位符 3"/>
          <p:cNvSpPr>
            <a:spLocks noGrp="1"/>
          </p:cNvSpPr>
          <p:nvPr>
            <p:ph type="sldNum" sz="quarter" idx="5"/>
          </p:nvPr>
        </p:nvSpPr>
        <p:spPr>
          <a:noFill/>
        </p:spPr>
        <p:txBody>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fld id="{907AF3EA-6E0B-4E9F-8649-682050D11C89}" type="slidenum">
              <a:rPr lang="en-US" altLang="zh-CN" sz="1200" smtClean="0"/>
              <a:pPr algn="r"/>
              <a:t>46</a:t>
            </a:fld>
            <a:endParaRPr lang="en-US" altLang="zh-CN"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47</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578578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fld id="{F14A18F8-4A13-4126-A8E0-9402F35931B1}" type="slidenum">
              <a:rPr lang="en-US" altLang="zh-CN" sz="1200"/>
              <a:pPr algn="r" eaLnBrk="1" hangingPunct="1"/>
              <a:t>48</a:t>
            </a:fld>
            <a:endParaRPr lang="en-US" altLang="zh-CN" sz="1200"/>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r>
              <a:rPr lang="zh-CN" altLang="en-US"/>
              <a:t>随着年龄的增长，小肠的整体重量会有所减轻，小肠绒毛变宽和卷曲，并显著缩短，它们看起来就不会像是多枝的珊瑚了，而是橡一排平行的山脊，因而管腔内部的吸收面积也会减小。此外，粘膜上皮细胞减少或萎缩，平滑肌窿变弯，收缩煽动无力，小肠腺萎缩，小肠液分泌减少，其中的小肠淀粉酶、肠激酶和分解多肽的氨基酸的肽，以及分解双糖的消化酶水平显著下降。</a:t>
            </a:r>
          </a:p>
          <a:p>
            <a:pPr eaLnBrk="1" hangingPunct="1"/>
            <a:r>
              <a:rPr lang="zh-CN" altLang="en-US"/>
              <a:t>但这些变化到底对小肠消化功能有多大的影响，目前还存在争议？因为小肠细胞平均每</a:t>
            </a:r>
            <a:r>
              <a:rPr lang="en-US" altLang="zh-CN"/>
              <a:t>3-5</a:t>
            </a:r>
            <a:r>
              <a:rPr lang="zh-CN" altLang="en-US"/>
              <a:t>天使会完成一次新老交替，甚至上了年纪也一样。这么快的更新率，直接的结果就是，衰老对小肠细胞构成的危胁不太大，而且在小肠内有许许多多的绒毛，即使是它们变成了“山脊”，还是能够吸取足够的营养来满足人体的需要。但是，在绒毛对某些特珠物质的吸收能力上，衰老的影响还是比较大。例如，当过了</a:t>
            </a:r>
            <a:r>
              <a:rPr lang="en-US" altLang="zh-CN"/>
              <a:t>70</a:t>
            </a:r>
            <a:r>
              <a:rPr lang="zh-CN" altLang="en-US"/>
              <a:t>岁的时候，对钙和维生素</a:t>
            </a:r>
            <a:r>
              <a:rPr lang="en-US" altLang="zh-CN"/>
              <a:t>B12</a:t>
            </a:r>
            <a:r>
              <a:rPr lang="zh-CN" altLang="en-US"/>
              <a:t>的吸收能力就会显著降低，维生素</a:t>
            </a:r>
            <a:r>
              <a:rPr lang="en-US" altLang="zh-CN"/>
              <a:t>B12</a:t>
            </a:r>
            <a:r>
              <a:rPr lang="zh-CN" altLang="en-US"/>
              <a:t>对能量的制造、血红细胞的形成、以及某些神经传递素的产生都起着重要作用，它的减少会造成老年人出现营养缺乏的症状。</a:t>
            </a:r>
          </a:p>
          <a:p>
            <a:pPr eaLnBrk="1" hangingPunct="1"/>
            <a:r>
              <a:rPr lang="zh-CN" altLang="en-US"/>
              <a:t>衰老的进程能够作用到这些帮助小肠消化食物的器官身上吗？如果能的话，作用会很大吗？</a:t>
            </a:r>
          </a:p>
          <a:p>
            <a:pPr eaLnBrk="1" hangingPunct="1"/>
            <a:r>
              <a:rPr lang="zh-CN" altLang="en-US"/>
              <a:t>胰腺萎缩，胰岛细胞变性，加之进入十二指肠的盐酸少甚至缺如，不能引起促胰液素释放，致使胰液分泌减少。</a:t>
            </a:r>
            <a:r>
              <a:rPr lang="en-US" altLang="zh-CN"/>
              <a:t>50</a:t>
            </a:r>
            <a:r>
              <a:rPr lang="zh-CN" altLang="en-US"/>
              <a:t>岁以后不仅胰液分泌量减少，而且胰蛋白酶的活力下降</a:t>
            </a:r>
            <a:r>
              <a:rPr lang="en-US" altLang="zh-CN"/>
              <a:t>60%</a:t>
            </a:r>
            <a:r>
              <a:rPr lang="zh-CN" altLang="en-US"/>
              <a:t>以上。胰肪酶减少</a:t>
            </a:r>
            <a:r>
              <a:rPr lang="en-US" altLang="zh-CN"/>
              <a:t>20%-33%</a:t>
            </a:r>
            <a:r>
              <a:rPr lang="zh-CN" altLang="en-US"/>
              <a:t>，严重影响淀粉、蛋白质、脂肪等的消化和吸收。老年人胰岛素分泌减少，对葡萄糖的耐量因而减退，增加了发生胰岛素依赖型糖尿病的危险性。</a:t>
            </a:r>
          </a:p>
          <a:p>
            <a:pPr eaLnBrk="1" hangingPunct="1"/>
            <a:r>
              <a:rPr lang="zh-CN" altLang="en-US"/>
              <a:t>肝萎缩，体积变小，重量减轻；肝细胞体积增大而数量减少并有不同程度的变性，肝功能减退。肝合成白蛋白功能下降，故血浆白蛋白减少，而球蛋白含量相对增加。结缔组织增生等因素，易造成肝纤维化和硬变。同时，老年人胆囊及胆管变厚，弹性降低，胆囊常下垂，胆汁减少而粘稠，含大量胆固醇，功能减弱，易发生胆囊炎和胆结石。</a:t>
            </a:r>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49</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altLang="zh-CN" dirty="0">
                <a:latin typeface="Arial" panose="020B0604020202020204" pitchFamily="34" charset="0"/>
                <a:cs typeface="msgothic" charset="0"/>
              </a:rPr>
              <a:t>Microbiota and aging. Top panels: Redundancy analysis plot of microbiota composition [log-transformed operational taxonomic unit (OTU) data set] of (</a:t>
            </a:r>
            <a:r>
              <a:rPr lang="en-GB" altLang="zh-CN" sz="1400" b="1" dirty="0">
                <a:latin typeface="Arial" panose="020B0604020202020204" pitchFamily="34" charset="0"/>
                <a:cs typeface="msgothic" charset="0"/>
              </a:rPr>
              <a:t>A</a:t>
            </a:r>
            <a:r>
              <a:rPr lang="en-GB" altLang="zh-CN" dirty="0">
                <a:latin typeface="Arial" panose="020B0604020202020204" pitchFamily="34" charset="0"/>
                <a:cs typeface="msgothic" charset="0"/>
              </a:rPr>
              <a:t>) community-dwelling individuals by age (in years), </a:t>
            </a:r>
            <a:r>
              <a:rPr lang="en-GB" altLang="zh-CN" i="1" dirty="0">
                <a:latin typeface="Arial" panose="020B0604020202020204" pitchFamily="34" charset="0"/>
                <a:cs typeface="msgothic" charset="0"/>
              </a:rPr>
              <a:t>n</a:t>
            </a:r>
            <a:r>
              <a:rPr lang="en-GB" altLang="zh-CN" dirty="0">
                <a:latin typeface="Arial" panose="020B0604020202020204" pitchFamily="34" charset="0"/>
                <a:cs typeface="msgothic" charset="0"/>
              </a:rPr>
              <a:t> = 176; </a:t>
            </a:r>
            <a:r>
              <a:rPr lang="en-GB" altLang="zh-CN" i="1" dirty="0">
                <a:latin typeface="Arial" panose="020B0604020202020204" pitchFamily="34" charset="0"/>
                <a:cs typeface="msgothic" charset="0"/>
              </a:rPr>
              <a:t>P</a:t>
            </a:r>
            <a:r>
              <a:rPr lang="en-GB" altLang="zh-CN" dirty="0">
                <a:latin typeface="Arial" panose="020B0604020202020204" pitchFamily="34" charset="0"/>
                <a:cs typeface="msgothic" charset="0"/>
              </a:rPr>
              <a:t> &lt; 0.002. (</a:t>
            </a:r>
            <a:r>
              <a:rPr lang="en-GB" altLang="zh-CN" sz="1400" b="1" dirty="0">
                <a:latin typeface="Arial" panose="020B0604020202020204" pitchFamily="34" charset="0"/>
                <a:cs typeface="msgothic" charset="0"/>
              </a:rPr>
              <a:t>B</a:t>
            </a:r>
            <a:r>
              <a:rPr lang="en-GB" altLang="zh-CN" dirty="0">
                <a:latin typeface="Arial" panose="020B0604020202020204" pitchFamily="34" charset="0"/>
                <a:cs typeface="msgothic" charset="0"/>
              </a:rPr>
              <a:t>) Full data set of community and long-term residential care individuals by duration in care (logarithm of days), </a:t>
            </a:r>
            <a:r>
              <a:rPr lang="en-GB" altLang="zh-CN" i="1" dirty="0">
                <a:latin typeface="Arial" panose="020B0604020202020204" pitchFamily="34" charset="0"/>
                <a:cs typeface="msgothic" charset="0"/>
              </a:rPr>
              <a:t>n</a:t>
            </a:r>
            <a:r>
              <a:rPr lang="en-GB" altLang="zh-CN" dirty="0">
                <a:latin typeface="Arial" panose="020B0604020202020204" pitchFamily="34" charset="0"/>
                <a:cs typeface="msgothic" charset="0"/>
              </a:rPr>
              <a:t> = 282; </a:t>
            </a:r>
            <a:r>
              <a:rPr lang="en-GB" altLang="zh-CN" i="1" dirty="0">
                <a:latin typeface="Arial" panose="020B0604020202020204" pitchFamily="34" charset="0"/>
                <a:cs typeface="msgothic" charset="0"/>
              </a:rPr>
              <a:t>P</a:t>
            </a:r>
            <a:r>
              <a:rPr lang="en-GB" altLang="zh-CN" dirty="0">
                <a:latin typeface="Arial" panose="020B0604020202020204" pitchFamily="34" charset="0"/>
                <a:cs typeface="msgothic" charset="0"/>
              </a:rPr>
              <a:t> &lt; 0.001. Lower panels indicate corresponding values for the OTUs of the indicated microbiota modules (sum of the log-transformed OTU abundances). Analysis was performed on ELDERMET microbiota data (</a:t>
            </a:r>
            <a:r>
              <a:rPr lang="en-GB" altLang="zh-CN" i="1" dirty="0">
                <a:latin typeface="Arial" panose="020B0604020202020204" pitchFamily="34" charset="0"/>
                <a:cs typeface="msgothic" charset="0"/>
              </a:rPr>
              <a:t>3</a:t>
            </a:r>
            <a:r>
              <a:rPr lang="en-GB" altLang="zh-CN" dirty="0">
                <a:latin typeface="Arial" panose="020B0604020202020204" pitchFamily="34" charset="0"/>
                <a:cs typeface="msgothic" charset="0"/>
              </a:rPr>
              <a:t>).</a:t>
            </a:r>
          </a:p>
          <a:p>
            <a:endParaRPr lang="en-US" altLang="zh-CN" dirty="0">
              <a:solidFill>
                <a:srgbClr val="000066"/>
              </a:solidFill>
            </a:endParaRPr>
          </a:p>
        </p:txBody>
      </p:sp>
    </p:spTree>
    <p:extLst>
      <p:ext uri="{BB962C8B-B14F-4D97-AF65-F5344CB8AC3E}">
        <p14:creationId xmlns:p14="http://schemas.microsoft.com/office/powerpoint/2010/main" val="2405110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50</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2057739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51</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食物在消化旅程中的最后一站是泌尿系统。泌尿系统的主要器官是肾脏，此外还包括输尿管、膀胱和尿道，主要生理功能是生成、贮存和排出尿液；维持机体内环境的相对恒定。物质经过中间代谢过程产生的多种终产物</a:t>
            </a:r>
            <a:r>
              <a:rPr lang="en-US" altLang="zh-CN" dirty="0"/>
              <a:t>(</a:t>
            </a:r>
            <a:r>
              <a:rPr lang="zh-CN" altLang="en-US" dirty="0"/>
              <a:t>废物</a:t>
            </a:r>
            <a:r>
              <a:rPr lang="en-US" altLang="zh-CN" dirty="0"/>
              <a:t>)</a:t>
            </a:r>
            <a:r>
              <a:rPr lang="zh-CN" altLang="en-US" dirty="0"/>
              <a:t>，需要通过血液循环运送到排泄器官并排出体外。负责该工作的主要的排泄器官有：肺、消化道、皮肤和肾脏；其中，因为以肾脏以尿的形式能排泄的代谢产物不仅种类最多、量很大，而且肾脏还可以根据机体情况调节尿的质和量，所以泌尿系统的排尿是最重要的排泄途径。</a:t>
            </a:r>
          </a:p>
          <a:p>
            <a:endParaRPr lang="en-US" altLang="zh-CN" dirty="0">
              <a:solidFill>
                <a:srgbClr val="000066"/>
              </a:solidFill>
            </a:endParaRPr>
          </a:p>
        </p:txBody>
      </p:sp>
    </p:spTree>
    <p:extLst>
      <p:ext uri="{BB962C8B-B14F-4D97-AF65-F5344CB8AC3E}">
        <p14:creationId xmlns:p14="http://schemas.microsoft.com/office/powerpoint/2010/main" val="2391845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52</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eaLnBrk="1" hangingPunct="1">
              <a:lnSpc>
                <a:spcPct val="90000"/>
              </a:lnSpc>
            </a:pPr>
            <a:r>
              <a:rPr lang="zh-CN" altLang="en-US" sz="1200" dirty="0"/>
              <a:t>肾会衰老吗？</a:t>
            </a:r>
          </a:p>
          <a:p>
            <a:pPr eaLnBrk="1" hangingPunct="1">
              <a:lnSpc>
                <a:spcPct val="90000"/>
              </a:lnSpc>
            </a:pPr>
            <a:r>
              <a:rPr lang="zh-CN" altLang="en-US" sz="1200" dirty="0"/>
              <a:t>与人体内其它和消化相关的组织不同，在成年后期，肾脏确实显示出衰老的迹象。在</a:t>
            </a:r>
            <a:r>
              <a:rPr lang="en-US" altLang="zh-CN" sz="1200" dirty="0"/>
              <a:t>30</a:t>
            </a:r>
            <a:r>
              <a:rPr lang="zh-CN" altLang="en-US" sz="1200" dirty="0"/>
              <a:t>岁左右，随着年龄的增长，肾脏的重量和容量开始萎缩。</a:t>
            </a:r>
          </a:p>
          <a:p>
            <a:pPr eaLnBrk="1" hangingPunct="1">
              <a:lnSpc>
                <a:spcPct val="90000"/>
              </a:lnSpc>
            </a:pPr>
            <a:r>
              <a:rPr lang="zh-CN" altLang="en-US" sz="1200" dirty="0"/>
              <a:t>肾单位减少，血管系统开始变厚变窄，过滤系统的收集管变厚变短。肾血流量</a:t>
            </a:r>
            <a:r>
              <a:rPr lang="en-US" altLang="zh-CN" sz="1200" dirty="0"/>
              <a:t>40</a:t>
            </a:r>
            <a:r>
              <a:rPr lang="zh-CN" altLang="en-US" sz="1200" dirty="0"/>
              <a:t>岁起每年下降</a:t>
            </a:r>
            <a:r>
              <a:rPr lang="en-US" altLang="zh-CN" sz="1200" dirty="0"/>
              <a:t>1%</a:t>
            </a:r>
            <a:r>
              <a:rPr lang="zh-CN" altLang="en-US" sz="1200" dirty="0"/>
              <a:t>，肾皮质部比髓质部减少更明显；</a:t>
            </a:r>
            <a:r>
              <a:rPr lang="en-US" altLang="zh-CN" sz="1200" dirty="0"/>
              <a:t>80</a:t>
            </a:r>
            <a:r>
              <a:rPr lang="zh-CN" altLang="en-US" sz="1200" dirty="0"/>
              <a:t>岁老人肾血流量可减少</a:t>
            </a:r>
            <a:r>
              <a:rPr lang="en-US" altLang="zh-CN" sz="1200" dirty="0"/>
              <a:t>47%-73%</a:t>
            </a:r>
            <a:r>
              <a:rPr lang="zh-CN" altLang="en-US" sz="1200" dirty="0"/>
              <a:t>。肾单位从</a:t>
            </a:r>
            <a:r>
              <a:rPr lang="en-US" altLang="zh-CN" sz="1200" dirty="0"/>
              <a:t>50</a:t>
            </a:r>
            <a:r>
              <a:rPr lang="zh-CN" altLang="en-US" sz="1200" dirty="0"/>
              <a:t>岁起开始减少，</a:t>
            </a:r>
            <a:r>
              <a:rPr lang="en-US" altLang="zh-CN" sz="1200" dirty="0"/>
              <a:t>70</a:t>
            </a:r>
            <a:r>
              <a:rPr lang="zh-CN" altLang="en-US" sz="1200" dirty="0"/>
              <a:t>岁以后减少</a:t>
            </a:r>
            <a:r>
              <a:rPr lang="en-US" altLang="zh-CN" sz="1200" dirty="0"/>
              <a:t>l/2-2/3</a:t>
            </a:r>
            <a:r>
              <a:rPr lang="zh-CN" altLang="en-US" sz="1200" dirty="0"/>
              <a:t>，甚至萎缩退化。肾小球数量从</a:t>
            </a:r>
            <a:r>
              <a:rPr lang="en-US" altLang="zh-CN" sz="1200" dirty="0"/>
              <a:t>40</a:t>
            </a:r>
            <a:r>
              <a:rPr lang="zh-CN" altLang="en-US" sz="1200" dirty="0"/>
              <a:t>到</a:t>
            </a:r>
            <a:r>
              <a:rPr lang="en-US" altLang="zh-CN" sz="1200" dirty="0"/>
              <a:t>60</a:t>
            </a:r>
            <a:r>
              <a:rPr lang="zh-CN" altLang="en-US" sz="1200" dirty="0"/>
              <a:t>岁约减少</a:t>
            </a:r>
            <a:r>
              <a:rPr lang="en-US" altLang="zh-CN" sz="1200" dirty="0"/>
              <a:t>1/2</a:t>
            </a:r>
            <a:r>
              <a:rPr lang="zh-CN" altLang="en-US" sz="1200" dirty="0"/>
              <a:t>，且因玻璃样变性而退化；肾小球滤过率</a:t>
            </a:r>
            <a:r>
              <a:rPr lang="en-US" altLang="zh-CN" sz="1200" dirty="0"/>
              <a:t>40</a:t>
            </a:r>
            <a:r>
              <a:rPr lang="zh-CN" altLang="en-US" sz="1200" dirty="0"/>
              <a:t>岁以后肾小球滤过率每年约下降</a:t>
            </a:r>
            <a:r>
              <a:rPr lang="en-US" altLang="zh-CN" sz="1200" dirty="0"/>
              <a:t>1%</a:t>
            </a:r>
            <a:r>
              <a:rPr lang="zh-CN" altLang="en-US" sz="1200" dirty="0"/>
              <a:t>或每年约下降</a:t>
            </a:r>
            <a:r>
              <a:rPr lang="en-US" altLang="zh-CN" sz="1200" dirty="0"/>
              <a:t>1m1/min</a:t>
            </a:r>
            <a:r>
              <a:rPr lang="zh-CN" altLang="en-US" sz="1200" dirty="0"/>
              <a:t>：</a:t>
            </a:r>
            <a:r>
              <a:rPr lang="en-US" altLang="zh-CN" sz="1200" dirty="0"/>
              <a:t>20</a:t>
            </a:r>
            <a:r>
              <a:rPr lang="zh-CN" altLang="en-US" sz="1200" dirty="0"/>
              <a:t>岁时为</a:t>
            </a:r>
            <a:r>
              <a:rPr lang="en-US" altLang="zh-CN" sz="1200" dirty="0"/>
              <a:t>122.8ml/min</a:t>
            </a:r>
            <a:r>
              <a:rPr lang="zh-CN" altLang="en-US" sz="1200" dirty="0"/>
              <a:t>，</a:t>
            </a:r>
            <a:r>
              <a:rPr lang="en-US" altLang="zh-CN" sz="1200" dirty="0"/>
              <a:t>60</a:t>
            </a:r>
            <a:r>
              <a:rPr lang="zh-CN" altLang="en-US" sz="1200" dirty="0"/>
              <a:t>岁时成为</a:t>
            </a:r>
            <a:r>
              <a:rPr lang="en-US" altLang="zh-CN" sz="1200" dirty="0"/>
              <a:t>90m1/min</a:t>
            </a:r>
            <a:r>
              <a:rPr lang="zh-CN" altLang="en-US" sz="1200" dirty="0"/>
              <a:t>，</a:t>
            </a:r>
            <a:r>
              <a:rPr lang="en-US" altLang="zh-CN" sz="1200" dirty="0"/>
              <a:t>80</a:t>
            </a:r>
            <a:r>
              <a:rPr lang="zh-CN" altLang="en-US" sz="1200" dirty="0"/>
              <a:t>岁时为</a:t>
            </a:r>
            <a:r>
              <a:rPr lang="en-US" altLang="zh-CN" sz="1200" dirty="0"/>
              <a:t>64.2m1/min</a:t>
            </a:r>
            <a:r>
              <a:rPr lang="zh-CN" altLang="en-US" sz="1200" dirty="0"/>
              <a:t>，</a:t>
            </a:r>
            <a:r>
              <a:rPr lang="en-US" altLang="zh-CN" sz="1200" dirty="0"/>
              <a:t>90</a:t>
            </a:r>
            <a:r>
              <a:rPr lang="zh-CN" altLang="en-US" sz="1200" dirty="0"/>
              <a:t>岁时为</a:t>
            </a:r>
            <a:r>
              <a:rPr lang="en-US" altLang="zh-CN" sz="1200" dirty="0"/>
              <a:t>56.5ml/min</a:t>
            </a:r>
            <a:r>
              <a:rPr lang="zh-CN" altLang="en-US" sz="1200" dirty="0"/>
              <a:t>。肾小囊基膜厚度增加，肾重量和体积减小，</a:t>
            </a:r>
            <a:r>
              <a:rPr lang="en-US" altLang="zh-CN" sz="1200" dirty="0"/>
              <a:t>30-50</a:t>
            </a:r>
            <a:r>
              <a:rPr lang="zh-CN" altLang="en-US" sz="1200" dirty="0"/>
              <a:t>岁肾重量约为</a:t>
            </a:r>
            <a:r>
              <a:rPr lang="en-US" altLang="zh-CN" sz="1200" dirty="0"/>
              <a:t>270g</a:t>
            </a:r>
            <a:r>
              <a:rPr lang="zh-CN" altLang="en-US" sz="1200" dirty="0"/>
              <a:t>，</a:t>
            </a:r>
            <a:r>
              <a:rPr lang="en-US" altLang="zh-CN" sz="1200" dirty="0"/>
              <a:t>80</a:t>
            </a:r>
            <a:r>
              <a:rPr lang="zh-CN" altLang="en-US" sz="1200" dirty="0"/>
              <a:t>岁时重量减少</a:t>
            </a:r>
            <a:r>
              <a:rPr lang="en-US" altLang="zh-CN" sz="1200" dirty="0"/>
              <a:t>20%-30%</a:t>
            </a:r>
            <a:r>
              <a:rPr lang="zh-CN" altLang="en-US" sz="1200" dirty="0"/>
              <a:t>；皮质减重甚于髓质，脂肪增加和纤维化可部分抵消减重；</a:t>
            </a:r>
            <a:r>
              <a:rPr lang="en-US" altLang="zh-CN" sz="1200" dirty="0"/>
              <a:t>70</a:t>
            </a:r>
            <a:r>
              <a:rPr lang="zh-CN" altLang="en-US" sz="1200" dirty="0"/>
              <a:t>岁以后肾髓质纤维化特别明显。肾近端小管上皮细胞减少，刷状缘退化，基膜增厚，自噬体增多，溶酶体酶合成减少，酸性磷酸酶活性降低；肾远端小管憩室数增加，可扩大成肾囊肿；肾小管细胞减少且发生脂肪变性。</a:t>
            </a:r>
          </a:p>
          <a:p>
            <a:pPr eaLnBrk="1" hangingPunct="1">
              <a:lnSpc>
                <a:spcPct val="90000"/>
              </a:lnSpc>
            </a:pPr>
            <a:r>
              <a:rPr lang="zh-CN" altLang="en-US" sz="1200" dirty="0"/>
              <a:t>除此之外，在肾脏的调节系统上，神经系统调节作用随着年龄的增长下降，体液因素对肾功能的调节逐渐占主导。</a:t>
            </a:r>
          </a:p>
          <a:p>
            <a:pPr eaLnBrk="1" hangingPunct="1">
              <a:lnSpc>
                <a:spcPct val="90000"/>
              </a:lnSpc>
            </a:pPr>
            <a:r>
              <a:rPr lang="zh-CN" altLang="en-US" sz="1200" dirty="0"/>
              <a:t>那么这些以及其它变化会给肾脏整体的功能带来什么影响呢？</a:t>
            </a:r>
          </a:p>
          <a:p>
            <a:pPr eaLnBrk="1" hangingPunct="1">
              <a:lnSpc>
                <a:spcPct val="90000"/>
              </a:lnSpc>
            </a:pPr>
            <a:r>
              <a:rPr lang="zh-CN" altLang="en-US" sz="1200" dirty="0"/>
              <a:t>一方面，由于肾小球数量减少和毛细血管内皮增生，导致基膜增厚及其通透性减弱、肿胀，毛细血管内的细胞堆积等，从而减少或阻断血流，使滤过面积减少，血液流经肾脏就会受到阻碍，结果就造成单位时间内被清洁的血液数量的减少，组织内部废物不能有效地清除，导致滤过量降低而出现少尿，严重时可出现无尿。</a:t>
            </a:r>
          </a:p>
          <a:p>
            <a:pPr eaLnBrk="1" hangingPunct="1">
              <a:lnSpc>
                <a:spcPct val="90000"/>
              </a:lnSpc>
            </a:pPr>
            <a:r>
              <a:rPr lang="zh-CN" altLang="en-US" sz="1200" dirty="0"/>
              <a:t>另一方面，由于肾小管细胞减少且发生脂肪变性和该处毛细血管的增厚和硬化，肾小管分泌与重吸收功能下降，它们获取有用物质能力的降低。泌尿系统老化的直接结果就是血液和组织中的废物和终尿中的有用物质的绝对量都增多。</a:t>
            </a:r>
          </a:p>
          <a:p>
            <a:pPr eaLnBrk="1" hangingPunct="1">
              <a:lnSpc>
                <a:spcPct val="90000"/>
              </a:lnSpc>
            </a:pPr>
            <a:r>
              <a:rPr lang="zh-CN" altLang="en-US" sz="1200" dirty="0"/>
              <a:t>但通常情况下，肾单位数量的减少，并不马上伴随肾脏功能（肾小球滤过率）的衰退，而一般是肾小球数量开始减少后</a:t>
            </a:r>
            <a:r>
              <a:rPr lang="en-US" altLang="zh-CN" sz="1200" dirty="0"/>
              <a:t>10</a:t>
            </a:r>
            <a:r>
              <a:rPr lang="zh-CN" altLang="en-US" sz="1200" dirty="0"/>
              <a:t>年，肾小球滤过率才明显降低。这主要是因为肾的贮备力很大，代偿功能强，肾单位减少后，残留的肾单位即发生代偿性肥大，从而出现老年人肾小球数量与大小呈负相关。因此，肾功能衰退通常发生在</a:t>
            </a:r>
            <a:r>
              <a:rPr lang="en-US" altLang="zh-CN" sz="1200" dirty="0"/>
              <a:t>50</a:t>
            </a:r>
            <a:r>
              <a:rPr lang="zh-CN" altLang="en-US" sz="1200" dirty="0"/>
              <a:t>岁之后，也就是肾的代偿功能随着年龄的增长而减退的时候。</a:t>
            </a:r>
          </a:p>
          <a:p>
            <a:endParaRPr lang="en-US" altLang="zh-CN" dirty="0">
              <a:solidFill>
                <a:srgbClr val="000066"/>
              </a:solidFill>
            </a:endParaRPr>
          </a:p>
        </p:txBody>
      </p:sp>
    </p:spTree>
    <p:extLst>
      <p:ext uri="{BB962C8B-B14F-4D97-AF65-F5344CB8AC3E}">
        <p14:creationId xmlns:p14="http://schemas.microsoft.com/office/powerpoint/2010/main" val="2332793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53</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pPr eaLnBrk="1" hangingPunct="1"/>
            <a:r>
              <a:rPr lang="zh-CN" altLang="en-US" dirty="0"/>
              <a:t>膀胱对于排除有毒废物也相当重要。膀胱是贮存尿液的囊性器官，其基本功能是扩张存贮尿液和收缩排空内存尿液；其大小、形状、位置和膀胱壁的厚度均随尿液充盈程度而异。成人正常容量为</a:t>
            </a:r>
            <a:r>
              <a:rPr lang="en-US" altLang="zh-CN" dirty="0"/>
              <a:t>300</a:t>
            </a:r>
            <a:r>
              <a:rPr lang="zh-CN" altLang="en-US" dirty="0"/>
              <a:t>～</a:t>
            </a:r>
            <a:r>
              <a:rPr lang="en-US" altLang="zh-CN" dirty="0"/>
              <a:t>500</a:t>
            </a:r>
            <a:r>
              <a:rPr lang="zh-CN" altLang="en-US" dirty="0"/>
              <a:t>毫升，最大容量可达</a:t>
            </a:r>
            <a:r>
              <a:rPr lang="en-US" altLang="zh-CN" dirty="0"/>
              <a:t>800</a:t>
            </a:r>
            <a:r>
              <a:rPr lang="zh-CN" altLang="en-US" dirty="0"/>
              <a:t>毫升。膀胱壁由粘膜、粘膜下层、肌层和外膜组成；肌层由三层平滑肌组成，内、外层为纵行，中层为环行。整个膀胱的肌层构成膀胱逼尿肌。环行肌在尿道内口处形成膀胱括约肌（又称尿道内括约肌）。</a:t>
            </a:r>
          </a:p>
          <a:p>
            <a:pPr eaLnBrk="1" hangingPunct="1"/>
            <a:r>
              <a:rPr lang="zh-CN" altLang="en-US" dirty="0"/>
              <a:t>当人体衰老时，膀胱也会发生变化：膀胱肌肉萎缩，肌层变薄，纤维组织增生，尿道纤维化而变硬，膀胱容量减小。膀胱容量在</a:t>
            </a:r>
            <a:r>
              <a:rPr lang="en-US" altLang="zh-CN" dirty="0"/>
              <a:t>20</a:t>
            </a:r>
            <a:r>
              <a:rPr lang="zh-CN" altLang="en-US" dirty="0"/>
              <a:t>岁时为</a:t>
            </a:r>
            <a:r>
              <a:rPr lang="en-US" altLang="zh-CN" dirty="0"/>
              <a:t>500-600m1</a:t>
            </a:r>
            <a:r>
              <a:rPr lang="zh-CN" altLang="en-US" dirty="0"/>
              <a:t>，</a:t>
            </a:r>
            <a:r>
              <a:rPr lang="en-US" altLang="zh-CN" dirty="0"/>
              <a:t>50-59</a:t>
            </a:r>
            <a:r>
              <a:rPr lang="zh-CN" altLang="en-US" dirty="0"/>
              <a:t>岁时为</a:t>
            </a:r>
            <a:r>
              <a:rPr lang="en-US" altLang="zh-CN" dirty="0"/>
              <a:t>383m1</a:t>
            </a:r>
            <a:r>
              <a:rPr lang="zh-CN" altLang="en-US" dirty="0"/>
              <a:t>，</a:t>
            </a:r>
            <a:r>
              <a:rPr lang="en-US" altLang="zh-CN" dirty="0"/>
              <a:t>70-74</a:t>
            </a:r>
            <a:r>
              <a:rPr lang="zh-CN" altLang="en-US" dirty="0"/>
              <a:t>岁时为</a:t>
            </a:r>
            <a:r>
              <a:rPr lang="en-US" altLang="zh-CN" dirty="0"/>
              <a:t>320m1</a:t>
            </a:r>
            <a:r>
              <a:rPr lang="zh-CN" altLang="en-US" dirty="0"/>
              <a:t>，</a:t>
            </a:r>
            <a:r>
              <a:rPr lang="en-US" altLang="zh-CN" dirty="0"/>
              <a:t>75</a:t>
            </a:r>
            <a:r>
              <a:rPr lang="zh-CN" altLang="en-US" dirty="0"/>
              <a:t>岁以上约为</a:t>
            </a:r>
            <a:r>
              <a:rPr lang="en-US" altLang="zh-CN" dirty="0"/>
              <a:t>264.5m1</a:t>
            </a:r>
            <a:r>
              <a:rPr lang="zh-CN" altLang="en-US" dirty="0"/>
              <a:t>。因为其肌肉扩张和收缩能力的削弱，使膀胱贮存的尿液总量减少、而且无法将尿液充分排空，残余尿增多。年轻人可无残余尿，而</a:t>
            </a:r>
            <a:r>
              <a:rPr lang="en-US" altLang="zh-CN" dirty="0"/>
              <a:t>75</a:t>
            </a:r>
            <a:r>
              <a:rPr lang="zh-CN" altLang="en-US" dirty="0"/>
              <a:t>岁以上老年人残余尿可达</a:t>
            </a:r>
            <a:r>
              <a:rPr lang="en-US" altLang="zh-CN" dirty="0"/>
              <a:t>100ml</a:t>
            </a:r>
            <a:r>
              <a:rPr lang="zh-CN" altLang="en-US" dirty="0"/>
              <a:t>。</a:t>
            </a:r>
          </a:p>
          <a:p>
            <a:pPr eaLnBrk="1" hangingPunct="1"/>
            <a:r>
              <a:rPr lang="zh-CN" altLang="en-US" dirty="0"/>
              <a:t>另外，还有一个与衰老相关联的变化发生在神经上。研究表明，随着年龄的增长，膀胱得到神经的排尿指令逐步减弱。对于年轻人来说，当膀胱达到半满状态时，排尿指令就会产生，但是当一个人到了</a:t>
            </a:r>
            <a:r>
              <a:rPr lang="en-US" altLang="zh-CN" dirty="0"/>
              <a:t>65</a:t>
            </a:r>
            <a:r>
              <a:rPr lang="zh-CN" altLang="en-US" dirty="0"/>
              <a:t>岁时，这个指令要等到膀胱接近充满时才会下达；有的时候，也许就根本没有感觉。按照贮存尿液的总量来说，在进入老年人的行列时，会更加需要神经的这种预告信号；但是，它却变得越来越少。这种需求平衡的破坏以及老年人膀胱括约肌萎缩，将可致排尿反射减弱，缺乏随意控制能力，常出现尿频或尿意延迟甚至尿失禁。</a:t>
            </a:r>
          </a:p>
          <a:p>
            <a:endParaRPr lang="en-US" altLang="zh-CN" dirty="0">
              <a:solidFill>
                <a:srgbClr val="000066"/>
              </a:solidFill>
            </a:endParaRPr>
          </a:p>
        </p:txBody>
      </p:sp>
    </p:spTree>
    <p:extLst>
      <p:ext uri="{BB962C8B-B14F-4D97-AF65-F5344CB8AC3E}">
        <p14:creationId xmlns:p14="http://schemas.microsoft.com/office/powerpoint/2010/main" val="2910560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6</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zh-CN" altLang="en-US" dirty="0">
                <a:solidFill>
                  <a:srgbClr val="000066"/>
                </a:solidFill>
              </a:rPr>
              <a:t>免疫系统组成：</a:t>
            </a:r>
            <a:endParaRPr lang="en-US" altLang="zh-CN" dirty="0">
              <a:solidFill>
                <a:srgbClr val="000066"/>
              </a:solidFill>
            </a:endParaRPr>
          </a:p>
          <a:p>
            <a:r>
              <a:rPr lang="zh-CN" altLang="en-US" dirty="0">
                <a:solidFill>
                  <a:srgbClr val="000066"/>
                </a:solidFill>
              </a:rPr>
              <a:t>外周血</a:t>
            </a:r>
            <a:r>
              <a:rPr lang="en-US" altLang="zh-CN" dirty="0">
                <a:solidFill>
                  <a:srgbClr val="000066"/>
                </a:solidFill>
              </a:rPr>
              <a:t>Naïve T cells </a:t>
            </a:r>
            <a:r>
              <a:rPr lang="en-US" altLang="zh-CN" dirty="0">
                <a:solidFill>
                  <a:schemeClr val="tx1"/>
                </a:solidFill>
              </a:rPr>
              <a:t>repertoire</a:t>
            </a:r>
            <a:r>
              <a:rPr lang="zh-CN" altLang="en-US" dirty="0">
                <a:solidFill>
                  <a:schemeClr val="tx1"/>
                </a:solidFill>
              </a:rPr>
              <a:t>减少</a:t>
            </a:r>
            <a:endParaRPr lang="en-US" altLang="zh-CN" dirty="0">
              <a:solidFill>
                <a:schemeClr val="tx1"/>
              </a:solidFill>
            </a:endParaRPr>
          </a:p>
          <a:p>
            <a:r>
              <a:rPr lang="en-US" altLang="zh-CN" dirty="0">
                <a:solidFill>
                  <a:schemeClr val="tx1"/>
                </a:solidFill>
              </a:rPr>
              <a:t>Telomere of T cells</a:t>
            </a:r>
            <a:r>
              <a:rPr lang="zh-CN" altLang="en-US" dirty="0">
                <a:solidFill>
                  <a:schemeClr val="tx1"/>
                </a:solidFill>
              </a:rPr>
              <a:t> </a:t>
            </a:r>
            <a:r>
              <a:rPr lang="en-US" altLang="zh-CN" dirty="0">
                <a:solidFill>
                  <a:schemeClr val="tx1"/>
                </a:solidFill>
              </a:rPr>
              <a:t>and B cells shorten</a:t>
            </a:r>
          </a:p>
          <a:p>
            <a:r>
              <a:rPr lang="zh-CN" altLang="en-US" dirty="0">
                <a:solidFill>
                  <a:schemeClr val="tx1"/>
                </a:solidFill>
              </a:rPr>
              <a:t>免疫缺陷鼠寿命缩短</a:t>
            </a:r>
            <a:endParaRPr lang="en-US" altLang="zh-CN" dirty="0">
              <a:solidFill>
                <a:schemeClr val="tx1"/>
              </a:solidFill>
            </a:endParaRPr>
          </a:p>
          <a:p>
            <a:r>
              <a:rPr lang="zh-CN" altLang="en-US" dirty="0">
                <a:solidFill>
                  <a:schemeClr val="tx1"/>
                </a:solidFill>
              </a:rPr>
              <a:t>过敏</a:t>
            </a:r>
            <a:endParaRPr lang="en-US" altLang="zh-CN" dirty="0">
              <a:solidFill>
                <a:srgbClr val="000066"/>
              </a:solidFill>
            </a:endParaRPr>
          </a:p>
        </p:txBody>
      </p:sp>
    </p:spTree>
    <p:extLst>
      <p:ext uri="{BB962C8B-B14F-4D97-AF65-F5344CB8AC3E}">
        <p14:creationId xmlns:p14="http://schemas.microsoft.com/office/powerpoint/2010/main" val="3816726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54</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450062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55</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zh-CN" altLang="en-US" b="1" dirty="0"/>
              <a:t>印度</a:t>
            </a:r>
            <a:r>
              <a:rPr lang="en-US" altLang="zh-CN" b="1" dirty="0"/>
              <a:t>96</a:t>
            </a:r>
            <a:r>
              <a:rPr lang="zh-CN" altLang="en-US" b="1" dirty="0"/>
              <a:t>岁</a:t>
            </a:r>
            <a:r>
              <a:rPr lang="en-US" altLang="zh-CN" b="1" dirty="0"/>
              <a:t>"</a:t>
            </a:r>
            <a:r>
              <a:rPr lang="zh-CN" altLang="en-US" b="1" dirty="0"/>
              <a:t>全球最老父亲</a:t>
            </a:r>
            <a:r>
              <a:rPr lang="en-US" altLang="zh-CN" b="1" dirty="0"/>
              <a:t>"</a:t>
            </a:r>
            <a:r>
              <a:rPr lang="zh-CN" altLang="en-US" b="1" dirty="0"/>
              <a:t>再当爹 </a:t>
            </a:r>
            <a:r>
              <a:rPr lang="en-US" altLang="zh-CN" b="1" dirty="0"/>
              <a:t>52</a:t>
            </a:r>
            <a:r>
              <a:rPr lang="zh-CN" altLang="en-US" b="1" dirty="0"/>
              <a:t>岁妻诞第二子</a:t>
            </a:r>
            <a:r>
              <a:rPr lang="en-US" altLang="zh-CN" b="1" dirty="0"/>
              <a:t>(</a:t>
            </a:r>
            <a:r>
              <a:rPr lang="zh-CN" altLang="en-US" b="1" dirty="0"/>
              <a:t>图</a:t>
            </a:r>
            <a:r>
              <a:rPr lang="en-US" altLang="zh-CN" b="1" dirty="0"/>
              <a:t>)</a:t>
            </a:r>
          </a:p>
          <a:p>
            <a:r>
              <a:rPr lang="en-US" altLang="zh-CN" dirty="0"/>
              <a:t>2012-10-17 08:53 </a:t>
            </a:r>
            <a:r>
              <a:rPr lang="zh-CN" altLang="en-US" dirty="0"/>
              <a:t>来源：环球网 </a:t>
            </a:r>
          </a:p>
          <a:p>
            <a:r>
              <a:rPr lang="en-US" altLang="zh-CN" dirty="0"/>
              <a:t>96</a:t>
            </a:r>
            <a:r>
              <a:rPr lang="zh-CN" altLang="en-US" dirty="0"/>
              <a:t>岁的拉加夫成为全球最年长父亲</a:t>
            </a:r>
          </a:p>
          <a:p>
            <a:r>
              <a:rPr lang="zh-CN" altLang="en-US" dirty="0"/>
              <a:t>　　印度哈雅纳邦</a:t>
            </a:r>
            <a:r>
              <a:rPr lang="en-US" altLang="zh-CN" dirty="0"/>
              <a:t>96</a:t>
            </a:r>
            <a:r>
              <a:rPr lang="zh-CN" altLang="en-US" dirty="0"/>
              <a:t>岁的老汉再创奇迹。</a:t>
            </a:r>
            <a:r>
              <a:rPr lang="en-US" altLang="zh-CN" dirty="0"/>
              <a:t>2010</a:t>
            </a:r>
            <a:r>
              <a:rPr lang="zh-CN" altLang="en-US" dirty="0"/>
              <a:t>年以</a:t>
            </a:r>
            <a:r>
              <a:rPr lang="en-US" altLang="zh-CN" dirty="0"/>
              <a:t>94</a:t>
            </a:r>
            <a:r>
              <a:rPr lang="zh-CN" altLang="en-US" dirty="0"/>
              <a:t>岁高龄育出一子的农民拉加夫日前又当了爹，他</a:t>
            </a:r>
            <a:r>
              <a:rPr lang="en-US" altLang="zh-CN" dirty="0"/>
              <a:t>52</a:t>
            </a:r>
            <a:r>
              <a:rPr lang="zh-CN" altLang="en-US" dirty="0"/>
              <a:t>岁的妻子为他诞下第二个儿子。他也将自己创下的“全球最老父亲”记录刷新到</a:t>
            </a:r>
            <a:r>
              <a:rPr lang="en-US" altLang="zh-CN" dirty="0"/>
              <a:t>96</a:t>
            </a:r>
            <a:r>
              <a:rPr lang="zh-CN" altLang="en-US" dirty="0"/>
              <a:t>岁。</a:t>
            </a:r>
          </a:p>
          <a:p>
            <a:r>
              <a:rPr lang="zh-CN" altLang="en-US" dirty="0"/>
              <a:t>　　</a:t>
            </a:r>
            <a:r>
              <a:rPr lang="en-US" altLang="zh-CN" dirty="0"/>
              <a:t>《</a:t>
            </a:r>
            <a:r>
              <a:rPr lang="zh-CN" altLang="en-US" dirty="0"/>
              <a:t>印度时报</a:t>
            </a:r>
            <a:r>
              <a:rPr lang="en-US" altLang="zh-CN" dirty="0"/>
              <a:t>》10</a:t>
            </a:r>
            <a:r>
              <a:rPr lang="zh-CN" altLang="en-US" dirty="0"/>
              <a:t>月</a:t>
            </a:r>
            <a:r>
              <a:rPr lang="en-US" altLang="zh-CN" dirty="0"/>
              <a:t>15</a:t>
            </a:r>
            <a:r>
              <a:rPr lang="zh-CN" altLang="en-US" dirty="0"/>
              <a:t>日报道称，拉加夫</a:t>
            </a:r>
            <a:r>
              <a:rPr lang="en-US" altLang="zh-CN" dirty="0"/>
              <a:t>15</a:t>
            </a:r>
            <a:r>
              <a:rPr lang="zh-CN" altLang="en-US" dirty="0"/>
              <a:t>日对外宣布，</a:t>
            </a:r>
            <a:r>
              <a:rPr lang="en-US" altLang="zh-CN" dirty="0"/>
              <a:t>10</a:t>
            </a:r>
            <a:r>
              <a:rPr lang="zh-CN" altLang="en-US" dirty="0"/>
              <a:t>月</a:t>
            </a:r>
            <a:r>
              <a:rPr lang="en-US" altLang="zh-CN" dirty="0"/>
              <a:t>5</a:t>
            </a:r>
            <a:r>
              <a:rPr lang="zh-CN" altLang="en-US" dirty="0"/>
              <a:t>日，他</a:t>
            </a:r>
            <a:r>
              <a:rPr lang="en-US" altLang="zh-CN" dirty="0"/>
              <a:t>52</a:t>
            </a:r>
            <a:r>
              <a:rPr lang="zh-CN" altLang="en-US" dirty="0"/>
              <a:t>岁的妻子诞下两人的第二个儿子。目前母子情况良好，孩子与父母同住在城郊一个只有一间房的家里。虽然他对于第二个儿子的到来十分得意，但他已决定让妻子去接受节育手术。</a:t>
            </a:r>
          </a:p>
          <a:p>
            <a:r>
              <a:rPr lang="zh-CN" altLang="en-US" dirty="0"/>
              <a:t>　　报道称，拉加夫一直奉告独身主义，不愿结婚，直到</a:t>
            </a:r>
            <a:r>
              <a:rPr lang="en-US" altLang="zh-CN" dirty="0"/>
              <a:t>10</a:t>
            </a:r>
            <a:r>
              <a:rPr lang="zh-CN" altLang="en-US" dirty="0"/>
              <a:t>年前碰上现在的妻子。“我们在一起之后，决定组成一个家庭，生两个儿子。上帝恩慈，我们的愿意都实现了。”拉加夫说。</a:t>
            </a:r>
          </a:p>
          <a:p>
            <a:r>
              <a:rPr lang="zh-CN" altLang="en-US" dirty="0"/>
              <a:t>　　</a:t>
            </a:r>
            <a:r>
              <a:rPr lang="en-US" altLang="zh-CN" dirty="0"/>
              <a:t>2007</a:t>
            </a:r>
            <a:r>
              <a:rPr lang="zh-CN" altLang="en-US" dirty="0"/>
              <a:t>年，印度拉贾斯坦邦一名</a:t>
            </a:r>
            <a:r>
              <a:rPr lang="en-US" altLang="zh-CN" dirty="0"/>
              <a:t>90</a:t>
            </a:r>
            <a:r>
              <a:rPr lang="zh-CN" altLang="en-US" dirty="0"/>
              <a:t>岁老翁宣布自己第</a:t>
            </a:r>
            <a:r>
              <a:rPr lang="en-US" altLang="zh-CN" dirty="0"/>
              <a:t>21</a:t>
            </a:r>
            <a:r>
              <a:rPr lang="zh-CN" altLang="en-US" dirty="0"/>
              <a:t>个孩子出生，他成为全球最年长父亲。</a:t>
            </a:r>
            <a:r>
              <a:rPr lang="en-US" altLang="zh-CN" dirty="0"/>
              <a:t>2010</a:t>
            </a:r>
            <a:r>
              <a:rPr lang="zh-CN" altLang="en-US" dirty="0"/>
              <a:t>年，拉加夫以</a:t>
            </a:r>
            <a:r>
              <a:rPr lang="en-US" altLang="zh-CN" dirty="0"/>
              <a:t>94</a:t>
            </a:r>
            <a:r>
              <a:rPr lang="zh-CN" altLang="en-US" dirty="0"/>
              <a:t>岁高龄生子的奇迹打破了这一记录。</a:t>
            </a:r>
          </a:p>
          <a:p>
            <a:r>
              <a:rPr lang="zh-CN" altLang="en-US" dirty="0"/>
              <a:t>　　拉加夫还介绍了自己的养生经验。他说，他年轻的时候曾是一名摔跤手，每天会吃一斤杏仁、一斤酥油和三升牛奶。他终身滴酒不沾，严格素食。他的作息也很规律，早上</a:t>
            </a:r>
            <a:r>
              <a:rPr lang="en-US" altLang="zh-CN" dirty="0"/>
              <a:t>5</a:t>
            </a:r>
            <a:r>
              <a:rPr lang="zh-CN" altLang="en-US" dirty="0"/>
              <a:t>点起床，晚上</a:t>
            </a:r>
            <a:r>
              <a:rPr lang="en-US" altLang="zh-CN" dirty="0"/>
              <a:t>8</a:t>
            </a:r>
            <a:r>
              <a:rPr lang="zh-CN" altLang="en-US" dirty="0"/>
              <a:t>点睡觉，白天会下地干活，中午睡</a:t>
            </a:r>
            <a:r>
              <a:rPr lang="en-US" altLang="zh-CN" dirty="0"/>
              <a:t>1</a:t>
            </a:r>
            <a:r>
              <a:rPr lang="zh-CN" altLang="en-US" dirty="0"/>
              <a:t>到</a:t>
            </a:r>
            <a:r>
              <a:rPr lang="en-US" altLang="zh-CN" dirty="0"/>
              <a:t>2</a:t>
            </a:r>
            <a:r>
              <a:rPr lang="zh-CN" altLang="en-US" dirty="0"/>
              <a:t>个小时。</a:t>
            </a:r>
          </a:p>
          <a:p>
            <a:endParaRPr lang="en-US" altLang="zh-CN" b="1" dirty="0"/>
          </a:p>
          <a:p>
            <a:endParaRPr lang="en-US" altLang="zh-CN" dirty="0">
              <a:solidFill>
                <a:srgbClr val="000066"/>
              </a:solidFill>
            </a:endParaRPr>
          </a:p>
        </p:txBody>
      </p:sp>
    </p:spTree>
    <p:extLst>
      <p:ext uri="{BB962C8B-B14F-4D97-AF65-F5344CB8AC3E}">
        <p14:creationId xmlns:p14="http://schemas.microsoft.com/office/powerpoint/2010/main" val="2514776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56</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127627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7</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41982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8</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Thymic cellularity declines with age (data shown for mice). Individual mice (a) suggest that the rate of involution is not constant, with the largest loss of cellularity occurring early in life. Age group cellularity (b) shows a significant decline in thymic cellularity after 1–2 months of life, followed by a more gradual decline in the remainder of life. (1 month old, n = 8; 6 months old, n = 5; 12 months old, n = 8; 18 months old, n = 7; total number of mice used in this study = 61). ***P &lt; 0.001.</a:t>
            </a:r>
            <a:endParaRPr lang="en-US" altLang="zh-CN" dirty="0">
              <a:solidFill>
                <a:srgbClr val="000066"/>
              </a:solidFill>
            </a:endParaRPr>
          </a:p>
        </p:txBody>
      </p:sp>
    </p:spTree>
    <p:extLst>
      <p:ext uri="{BB962C8B-B14F-4D97-AF65-F5344CB8AC3E}">
        <p14:creationId xmlns:p14="http://schemas.microsoft.com/office/powerpoint/2010/main" val="118643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9</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Fagnoni</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FF,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Vescovini</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R,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Passeri</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G, </a:t>
            </a:r>
            <a:r>
              <a:rPr lang="en-US" altLang="zh-CN" sz="1200" b="0" i="1" u="none" strike="noStrike" kern="1200" baseline="0" dirty="0">
                <a:solidFill>
                  <a:schemeClr val="tx1"/>
                </a:solidFill>
                <a:latin typeface="Arial" panose="020B0604020202020204" pitchFamily="34" charset="0"/>
                <a:ea typeface="宋体" panose="02010600030101010101" pitchFamily="2" charset="-122"/>
                <a:cs typeface="+mn-cs"/>
              </a:rPr>
              <a:t>et al.</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Shortage of circulating naive CD8(+) T cells provides new insights on immunodeficiency in aging. </a:t>
            </a:r>
            <a:r>
              <a:rPr lang="en-US" altLang="zh-CN" sz="1200" b="0" i="1" u="none" strike="noStrike" kern="1200" baseline="0" dirty="0">
                <a:solidFill>
                  <a:schemeClr val="tx1"/>
                </a:solidFill>
                <a:latin typeface="Arial" panose="020B0604020202020204" pitchFamily="34" charset="0"/>
                <a:ea typeface="宋体" panose="02010600030101010101" pitchFamily="2" charset="-122"/>
                <a:cs typeface="+mn-cs"/>
              </a:rPr>
              <a:t>Blood. </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2000;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95</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(1): 2860–8.</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1" i="0" kern="1200" dirty="0">
                <a:solidFill>
                  <a:schemeClr val="tx1"/>
                </a:solidFill>
                <a:effectLst/>
                <a:latin typeface="Arial" panose="020B0604020202020204" pitchFamily="34" charset="0"/>
                <a:ea typeface="宋体" panose="02010600030101010101" pitchFamily="2" charset="-122"/>
                <a:cs typeface="+mn-cs"/>
              </a:rPr>
              <a:t>Abstract</a:t>
            </a: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Clinical observations indicate that elderly people are prone to severe, often lethal infectious diseases induced by novel pathogens. Since the ability to mount primary immune responses relies on the availability of naive T cells, the circulating naive T-cell reservoir was evaluated throughout the human life span. </a:t>
            </a:r>
            <a:r>
              <a:rPr lang="en-US" altLang="zh-CN" sz="1200" b="1" i="0" u="none" kern="1200" dirty="0">
                <a:solidFill>
                  <a:schemeClr val="tx1"/>
                </a:solidFill>
                <a:effectLst/>
                <a:latin typeface="Arial" panose="020B0604020202020204" pitchFamily="34" charset="0"/>
                <a:ea typeface="宋体" panose="02010600030101010101" pitchFamily="2" charset="-122"/>
                <a:cs typeface="+mn-cs"/>
              </a:rPr>
              <a:t>Naive T cells</a:t>
            </a:r>
            <a:r>
              <a:rPr lang="en-US" altLang="zh-CN" sz="1200" b="0" i="0" u="none" kern="1200" dirty="0">
                <a:solidFill>
                  <a:schemeClr val="tx1"/>
                </a:solidFill>
                <a:effectLst/>
                <a:latin typeface="Arial" panose="020B0604020202020204" pitchFamily="34" charset="0"/>
                <a:ea typeface="宋体" panose="02010600030101010101" pitchFamily="2" charset="-122"/>
                <a:cs typeface="+mn-cs"/>
              </a:rPr>
              <a:t> were identified as CD95(-) T lymphocytes</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for their phenotypic and functional features. Indeed, the lack of CD95 marker is sufficient to identify a population of naive T cells, as defined by coincidence with previously characterized CD45RA(+) CD62L(+) T cells. Naive CD95(-) T cells, as expected, require a costimulatory signal, such as CD28, to optimally proliferate after anti-CD3 stimulation. Cytofluorimetric analysis of circulating T lymphocytes from 120 healthy subjects ranging in age from 18 to 105 years revealed that naive T cells decreased sharply with age. The younger subjects had a naive T-lymphocyte count of 825 +/- 48 cells/</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microL</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and the centenarians had a naive T-lymphocyte count of 177 +/- 28 cells/</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microL</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1" i="0" kern="1200" dirty="0">
                <a:solidFill>
                  <a:schemeClr val="tx1"/>
                </a:solidFill>
                <a:effectLst/>
                <a:latin typeface="Arial" panose="020B0604020202020204" pitchFamily="34" charset="0"/>
                <a:ea typeface="宋体" panose="02010600030101010101" pitchFamily="2" charset="-122"/>
                <a:cs typeface="+mn-cs"/>
              </a:rPr>
              <a:t>Surprisingly, the naive T-cell count was lower in CD8(+) than in CD4(+) subsets at any age, and the oldest individuals were almost completely depleted of circulating naive CD8(+) T cells (13 +/- 4 cells/</a:t>
            </a:r>
            <a:r>
              <a:rPr lang="en-US" altLang="zh-CN" sz="1200" b="1" i="0" kern="1200" dirty="0" err="1">
                <a:solidFill>
                  <a:schemeClr val="tx1"/>
                </a:solidFill>
                <a:effectLst/>
                <a:latin typeface="Arial" panose="020B0604020202020204" pitchFamily="34" charset="0"/>
                <a:ea typeface="宋体" panose="02010600030101010101" pitchFamily="2" charset="-122"/>
                <a:cs typeface="+mn-cs"/>
              </a:rPr>
              <a:t>microL</a:t>
            </a:r>
            <a:r>
              <a:rPr lang="en-US" altLang="zh-CN" sz="1200" b="1"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Concomitantly, a progressive expansion of CD28(-) </a:t>
            </a:r>
            <a:r>
              <a:rPr lang="en-US" altLang="zh-CN" sz="1200" b="0" i="0" kern="1200" dirty="0" err="1">
                <a:solidFill>
                  <a:schemeClr val="tx1"/>
                </a:solidFill>
                <a:effectLst/>
                <a:latin typeface="Arial" panose="020B0604020202020204" pitchFamily="34" charset="0"/>
                <a:ea typeface="宋体" panose="02010600030101010101" pitchFamily="2" charset="-122"/>
                <a:cs typeface="+mn-cs"/>
              </a:rPr>
              <a:t>Tcells</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occurs with age, which can be interpreted as a compensatory mechanism. These data provide new insights into age-related T-cell-mediated immunodeficiency and reveal some analogies of T-cell dynamics between advanced aging and human immunodeficiency virus (HIV) infection. In conclusion, the exhaustion of the naive CD8(+) T-cell reservoir, which has never been reported before, suggests that this T-cell pool is a major target of the aging process and may define a parameter possibly related to the life span of humans. (Blood. 2000;95:2860-2868).</a:t>
            </a: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PMID: 10779432</a:t>
            </a:r>
          </a:p>
          <a:p>
            <a:endParaRPr lang="en-US" altLang="zh-CN" dirty="0">
              <a:solidFill>
                <a:srgbClr val="000066"/>
              </a:solidFill>
            </a:endParaRPr>
          </a:p>
        </p:txBody>
      </p:sp>
    </p:spTree>
    <p:extLst>
      <p:ext uri="{BB962C8B-B14F-4D97-AF65-F5344CB8AC3E}">
        <p14:creationId xmlns:p14="http://schemas.microsoft.com/office/powerpoint/2010/main" val="425287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9619C-CD82-4D1F-910F-589280616DC2}" type="slidenum">
              <a:rPr lang="en-US" altLang="zh-CN"/>
              <a:pPr/>
              <a:t>10</a:t>
            </a:fld>
            <a:endParaRPr lang="en-US" altLang="zh-CN"/>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zh-CN" dirty="0">
              <a:solidFill>
                <a:srgbClr val="000066"/>
              </a:solidFill>
            </a:endParaRPr>
          </a:p>
        </p:txBody>
      </p:sp>
    </p:spTree>
    <p:extLst>
      <p:ext uri="{BB962C8B-B14F-4D97-AF65-F5344CB8AC3E}">
        <p14:creationId xmlns:p14="http://schemas.microsoft.com/office/powerpoint/2010/main" val="87102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D78C334-36D7-4996-903D-504885416CAB}" type="slidenum">
              <a:rPr lang="en-US" altLang="zh-CN"/>
              <a:pPr/>
              <a:t>‹#›</a:t>
            </a:fld>
            <a:endParaRPr lang="en-US" altLang="zh-CN"/>
          </a:p>
        </p:txBody>
      </p:sp>
    </p:spTree>
    <p:extLst>
      <p:ext uri="{BB962C8B-B14F-4D97-AF65-F5344CB8AC3E}">
        <p14:creationId xmlns:p14="http://schemas.microsoft.com/office/powerpoint/2010/main" val="179243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FBA1DAB-6D4E-4D61-83C7-8FCD5002B193}" type="slidenum">
              <a:rPr lang="en-US" altLang="zh-CN"/>
              <a:pPr/>
              <a:t>‹#›</a:t>
            </a:fld>
            <a:endParaRPr lang="en-US" altLang="zh-CN"/>
          </a:p>
        </p:txBody>
      </p:sp>
    </p:spTree>
    <p:extLst>
      <p:ext uri="{BB962C8B-B14F-4D97-AF65-F5344CB8AC3E}">
        <p14:creationId xmlns:p14="http://schemas.microsoft.com/office/powerpoint/2010/main" val="362146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27A7C91-155F-443B-8166-5B704FFEBCD2}" type="slidenum">
              <a:rPr lang="en-US" altLang="zh-CN"/>
              <a:pPr/>
              <a:t>‹#›</a:t>
            </a:fld>
            <a:endParaRPr lang="en-US" altLang="zh-CN"/>
          </a:p>
        </p:txBody>
      </p:sp>
    </p:spTree>
    <p:extLst>
      <p:ext uri="{BB962C8B-B14F-4D97-AF65-F5344CB8AC3E}">
        <p14:creationId xmlns:p14="http://schemas.microsoft.com/office/powerpoint/2010/main" val="403640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39156A1-09A2-4416-9FE3-09667B88FCF2}" type="slidenum">
              <a:rPr lang="en-US" altLang="zh-CN"/>
              <a:pPr/>
              <a:t>‹#›</a:t>
            </a:fld>
            <a:endParaRPr lang="en-US" altLang="zh-CN"/>
          </a:p>
        </p:txBody>
      </p:sp>
    </p:spTree>
    <p:extLst>
      <p:ext uri="{BB962C8B-B14F-4D97-AF65-F5344CB8AC3E}">
        <p14:creationId xmlns:p14="http://schemas.microsoft.com/office/powerpoint/2010/main" val="46027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B12E32-6D0C-4AF7-8239-8FCD6EE47547}" type="slidenum">
              <a:rPr lang="en-US" altLang="zh-CN"/>
              <a:pPr/>
              <a:t>‹#›</a:t>
            </a:fld>
            <a:endParaRPr lang="en-US" altLang="zh-CN"/>
          </a:p>
        </p:txBody>
      </p:sp>
    </p:spTree>
    <p:extLst>
      <p:ext uri="{BB962C8B-B14F-4D97-AF65-F5344CB8AC3E}">
        <p14:creationId xmlns:p14="http://schemas.microsoft.com/office/powerpoint/2010/main" val="112564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C924650-D6A3-4755-A303-8400B3754FBF}" type="slidenum">
              <a:rPr lang="en-US" altLang="zh-CN"/>
              <a:pPr/>
              <a:t>‹#›</a:t>
            </a:fld>
            <a:endParaRPr lang="en-US" altLang="zh-CN"/>
          </a:p>
        </p:txBody>
      </p:sp>
    </p:spTree>
    <p:extLst>
      <p:ext uri="{BB962C8B-B14F-4D97-AF65-F5344CB8AC3E}">
        <p14:creationId xmlns:p14="http://schemas.microsoft.com/office/powerpoint/2010/main" val="35218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E0278813-7FBB-494A-8625-940485FBE91A}" type="slidenum">
              <a:rPr lang="en-US" altLang="zh-CN"/>
              <a:pPr/>
              <a:t>‹#›</a:t>
            </a:fld>
            <a:endParaRPr lang="en-US" altLang="zh-CN"/>
          </a:p>
        </p:txBody>
      </p:sp>
    </p:spTree>
    <p:extLst>
      <p:ext uri="{BB962C8B-B14F-4D97-AF65-F5344CB8AC3E}">
        <p14:creationId xmlns:p14="http://schemas.microsoft.com/office/powerpoint/2010/main" val="325521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8D161C6B-C1EA-4B8A-83F9-716F3BC44165}" type="slidenum">
              <a:rPr lang="en-US" altLang="zh-CN"/>
              <a:pPr/>
              <a:t>‹#›</a:t>
            </a:fld>
            <a:endParaRPr lang="en-US" altLang="zh-CN"/>
          </a:p>
        </p:txBody>
      </p:sp>
    </p:spTree>
    <p:extLst>
      <p:ext uri="{BB962C8B-B14F-4D97-AF65-F5344CB8AC3E}">
        <p14:creationId xmlns:p14="http://schemas.microsoft.com/office/powerpoint/2010/main" val="71849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5D677A9-770F-4052-8B77-4A326000993F}" type="slidenum">
              <a:rPr lang="en-US" altLang="zh-CN"/>
              <a:pPr/>
              <a:t>‹#›</a:t>
            </a:fld>
            <a:endParaRPr lang="en-US" altLang="zh-CN"/>
          </a:p>
        </p:txBody>
      </p:sp>
    </p:spTree>
    <p:extLst>
      <p:ext uri="{BB962C8B-B14F-4D97-AF65-F5344CB8AC3E}">
        <p14:creationId xmlns:p14="http://schemas.microsoft.com/office/powerpoint/2010/main" val="2595875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49973BD-D3E7-4A03-A7FD-83B24EC1F0B2}" type="slidenum">
              <a:rPr lang="en-US" altLang="zh-CN"/>
              <a:pPr/>
              <a:t>‹#›</a:t>
            </a:fld>
            <a:endParaRPr lang="en-US" altLang="zh-CN"/>
          </a:p>
        </p:txBody>
      </p:sp>
    </p:spTree>
    <p:extLst>
      <p:ext uri="{BB962C8B-B14F-4D97-AF65-F5344CB8AC3E}">
        <p14:creationId xmlns:p14="http://schemas.microsoft.com/office/powerpoint/2010/main" val="255255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5EBC037-DA5B-46CA-A996-28C85A20A3C7}" type="slidenum">
              <a:rPr lang="en-US" altLang="zh-CN"/>
              <a:pPr/>
              <a:t>‹#›</a:t>
            </a:fld>
            <a:endParaRPr lang="en-US" altLang="zh-CN"/>
          </a:p>
        </p:txBody>
      </p:sp>
    </p:spTree>
    <p:extLst>
      <p:ext uri="{BB962C8B-B14F-4D97-AF65-F5344CB8AC3E}">
        <p14:creationId xmlns:p14="http://schemas.microsoft.com/office/powerpoint/2010/main" val="41103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chemeClr val="tx1"/>
                </a:solidFill>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fld id="{2C5F7ECE-7236-4A8B-82BE-54FB0FD80ACE}"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emf"/><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gif"/></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55.wmf"/><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1524000"/>
            <a:ext cx="9144000" cy="2286000"/>
          </a:xfrm>
          <a:solidFill>
            <a:srgbClr val="003366"/>
          </a:solidFill>
        </p:spPr>
        <p:txBody>
          <a:bodyPr lIns="18000" rIns="18000" anchor="ctr"/>
          <a:lstStyle/>
          <a:p>
            <a:pPr eaLnBrk="1" hangingPunct="1">
              <a:defRPr/>
            </a:pPr>
            <a:r>
              <a:rPr lang="zh-CN" altLang="en-US" sz="5200" kern="0" dirty="0">
                <a:solidFill>
                  <a:schemeClr val="accent5">
                    <a:lumMod val="20000"/>
                    <a:lumOff val="80000"/>
                  </a:schemeClr>
                </a:solidFill>
                <a:effectDag name="">
                  <a:cont type="tree" name="">
                    <a:effect ref="fillLine"/>
                    <a:outerShdw dist="38100" dir="13500000" algn="br">
                      <a:srgbClr val="55BBFF"/>
                    </a:outerShdw>
                  </a:cont>
                  <a:cont type="tree" name="">
                    <a:effect ref="fillLine"/>
                    <a:outerShdw dist="38100" dir="2700000" algn="tl">
                      <a:srgbClr val="005B99"/>
                    </a:outerShdw>
                  </a:cont>
                  <a:effect ref="fillLine"/>
                </a:effectDag>
              </a:rPr>
              <a:t>第三讲：神经、免疫与衰老</a:t>
            </a:r>
            <a:br>
              <a:rPr lang="en-US" altLang="zh-CN" sz="5200" kern="0" dirty="0">
                <a:solidFill>
                  <a:schemeClr val="accent5">
                    <a:lumMod val="20000"/>
                    <a:lumOff val="80000"/>
                  </a:schemeClr>
                </a:solidFill>
                <a:effectDag name="">
                  <a:cont type="tree" name="">
                    <a:effect ref="fillLine"/>
                    <a:outerShdw dist="38100" dir="13500000" algn="br">
                      <a:srgbClr val="55BBFF"/>
                    </a:outerShdw>
                  </a:cont>
                  <a:cont type="tree" name="">
                    <a:effect ref="fillLine"/>
                    <a:outerShdw dist="38100" dir="2700000" algn="tl">
                      <a:srgbClr val="005B99"/>
                    </a:outerShdw>
                  </a:cont>
                  <a:effect ref="fillLine"/>
                </a:effectDag>
              </a:rPr>
            </a:br>
            <a:r>
              <a:rPr lang="en-US" altLang="zh-CN" sz="4800" dirty="0">
                <a:solidFill>
                  <a:schemeClr val="accent5">
                    <a:lumMod val="20000"/>
                    <a:lumOff val="80000"/>
                  </a:schemeClr>
                </a:solidFill>
                <a:effectDag name="">
                  <a:cont type="tree" name="">
                    <a:effect ref="fillLine"/>
                    <a:outerShdw dist="38100" dir="13500000" algn="br">
                      <a:srgbClr val="55BBFF"/>
                    </a:outerShdw>
                  </a:cont>
                  <a:cont type="tree" name="">
                    <a:effect ref="fillLine"/>
                    <a:outerShdw dist="38100" dir="2700000" algn="tl">
                      <a:srgbClr val="005B99"/>
                    </a:outerShdw>
                  </a:cont>
                  <a:effect ref="fillLine"/>
                </a:effectDag>
                <a:latin typeface="Times New Roman" pitchFamily="18" charset="0"/>
              </a:rPr>
              <a:t>3. Nerve, immunity and aging</a:t>
            </a:r>
          </a:p>
        </p:txBody>
      </p:sp>
      <p:sp>
        <p:nvSpPr>
          <p:cNvPr id="4099" name="Rectangle 3"/>
          <p:cNvSpPr>
            <a:spLocks noGrp="1" noChangeArrowheads="1"/>
          </p:cNvSpPr>
          <p:nvPr>
            <p:ph type="subTitle" idx="1"/>
          </p:nvPr>
        </p:nvSpPr>
        <p:spPr>
          <a:xfrm>
            <a:off x="5029200" y="4952999"/>
            <a:ext cx="3810000" cy="990601"/>
          </a:xfrm>
        </p:spPr>
        <p:txBody>
          <a:bodyPr/>
          <a:lstStyle/>
          <a:p>
            <a:pPr algn="l"/>
            <a:r>
              <a:rPr lang="zh-CN" altLang="en-US" sz="2800" b="1" dirty="0">
                <a:solidFill>
                  <a:srgbClr val="000066"/>
                </a:solidFill>
              </a:rPr>
              <a:t>主讲：</a:t>
            </a:r>
            <a:r>
              <a:rPr lang="zh-CN" altLang="en-US" sz="2800" b="1" dirty="0">
                <a:solidFill>
                  <a:srgbClr val="CC3300"/>
                </a:solidFill>
              </a:rPr>
              <a:t>李国林</a:t>
            </a:r>
            <a:endParaRPr lang="en-US" altLang="zh-CN" sz="2800" b="1" dirty="0">
              <a:solidFill>
                <a:srgbClr val="CC3300"/>
              </a:solidFill>
            </a:endParaRPr>
          </a:p>
          <a:p>
            <a:pPr marL="1077913" algn="l"/>
            <a:r>
              <a:rPr lang="zh-CN" altLang="en-US" sz="2800" b="1" dirty="0">
                <a:solidFill>
                  <a:srgbClr val="CC3300"/>
                </a:solidFill>
              </a:rPr>
              <a:t>魏芳</a:t>
            </a:r>
            <a:endParaRPr lang="en-US" altLang="zh-CN" sz="2800" b="1" dirty="0">
              <a:solidFill>
                <a:srgbClr val="CC3300"/>
              </a:solidFill>
            </a:endParaRPr>
          </a:p>
        </p:txBody>
      </p:sp>
      <p:sp>
        <p:nvSpPr>
          <p:cNvPr id="4105" name="Rectangle 9"/>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8"/>
          <p:cNvSpPr>
            <a:spLocks noChangeArrowheads="1"/>
          </p:cNvSpPr>
          <p:nvPr/>
        </p:nvSpPr>
        <p:spPr bwMode="auto">
          <a:xfrm>
            <a:off x="5816400" y="0"/>
            <a:ext cx="332760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p>
            <a:pPr algn="ctr" eaLnBrk="1" hangingPunct="1">
              <a:lnSpc>
                <a:spcPct val="90000"/>
              </a:lnSpc>
              <a:spcBef>
                <a:spcPct val="20000"/>
              </a:spcBef>
              <a:defRPr/>
            </a:pPr>
            <a:r>
              <a:rPr lang="en-US" sz="3200" dirty="0">
                <a:solidFill>
                  <a:srgbClr val="FF0000"/>
                </a:solidFill>
                <a:effectLst>
                  <a:outerShdw blurRad="38100" dist="38100" dir="2700000" algn="tl">
                    <a:srgbClr val="000000"/>
                  </a:outerShdw>
                </a:effectLst>
                <a:latin typeface="华文行楷" pitchFamily="2" charset="-122"/>
                <a:ea typeface="华文行楷" pitchFamily="2" charset="-122"/>
              </a:rPr>
              <a:t>The biology of Aging </a:t>
            </a:r>
          </a:p>
        </p:txBody>
      </p:sp>
      <p:sp>
        <p:nvSpPr>
          <p:cNvPr id="11" name="Rectangle 9"/>
          <p:cNvSpPr>
            <a:spLocks noChangeArrowheads="1"/>
          </p:cNvSpPr>
          <p:nvPr/>
        </p:nvSpPr>
        <p:spPr bwMode="auto">
          <a:xfrm>
            <a:off x="0" y="-1"/>
            <a:ext cx="2892140" cy="57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p>
            <a:pPr algn="ctr" eaLnBrk="1" hangingPunct="1">
              <a:lnSpc>
                <a:spcPct val="90000"/>
              </a:lnSpc>
              <a:spcBef>
                <a:spcPct val="20000"/>
              </a:spcBef>
              <a:defRPr/>
            </a:pPr>
            <a:r>
              <a:rPr lang="zh-CN" altLang="en-US" sz="3600" dirty="0">
                <a:solidFill>
                  <a:srgbClr val="FF0000"/>
                </a:solidFill>
                <a:effectLst>
                  <a:outerShdw blurRad="38100" dist="38100" dir="2700000" algn="tl">
                    <a:srgbClr val="000000"/>
                  </a:outerShdw>
                </a:effectLst>
                <a:latin typeface="隶书" pitchFamily="49" charset="-122"/>
                <a:ea typeface="隶书" pitchFamily="49" charset="-122"/>
              </a:rPr>
              <a:t>衰老生物学</a:t>
            </a:r>
            <a:endParaRPr lang="en-US" sz="3200" dirty="0">
              <a:solidFill>
                <a:srgbClr val="FF0000"/>
              </a:solidFill>
              <a:effectLst>
                <a:outerShdw blurRad="38100" dist="38100" dir="2700000" algn="tl">
                  <a:srgbClr val="000000"/>
                </a:outerShdw>
              </a:effectLst>
              <a:latin typeface="隶书" pitchFamily="49" charset="-122"/>
              <a:ea typeface="隶书"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970090"/>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变化三：</a:t>
            </a:r>
            <a:r>
              <a:rPr lang="en-US" altLang="zh-CN" sz="3200" dirty="0">
                <a:solidFill>
                  <a:srgbClr val="FF0000"/>
                </a:solidFill>
              </a:rPr>
              <a:t> </a:t>
            </a:r>
            <a:r>
              <a:rPr lang="zh-CN" altLang="en-US" sz="3200" dirty="0">
                <a:solidFill>
                  <a:srgbClr val="FF0000"/>
                </a:solidFill>
              </a:rPr>
              <a:t>免疫细胞端粒缩短</a:t>
            </a:r>
            <a:endParaRPr lang="zh-CN" altLang="en-US" sz="3200" b="1" dirty="0">
              <a:solidFill>
                <a:srgbClr val="FF0000"/>
              </a:solidFill>
            </a:endParaRPr>
          </a:p>
        </p:txBody>
      </p:sp>
      <p:cxnSp>
        <p:nvCxnSpPr>
          <p:cNvPr id="14" name="直接连接符 13">
            <a:extLst>
              <a:ext uri="{FF2B5EF4-FFF2-40B4-BE49-F238E27FC236}">
                <a16:creationId xmlns:a16="http://schemas.microsoft.com/office/drawing/2014/main" id="{7BB12644-2A75-45B5-AD83-F76B41A3280E}"/>
              </a:ext>
            </a:extLst>
          </p:cNvPr>
          <p:cNvCxnSpPr/>
          <p:nvPr/>
        </p:nvCxnSpPr>
        <p:spPr bwMode="auto">
          <a:xfrm>
            <a:off x="650400" y="1600200"/>
            <a:ext cx="781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11" name="图片 10">
            <a:extLst>
              <a:ext uri="{FF2B5EF4-FFF2-40B4-BE49-F238E27FC236}">
                <a16:creationId xmlns:a16="http://schemas.microsoft.com/office/drawing/2014/main" id="{1DB162AC-F081-4807-9D68-635D6894D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6400"/>
            <a:ext cx="5760000" cy="4564800"/>
          </a:xfrm>
          <a:prstGeom prst="rect">
            <a:avLst/>
          </a:prstGeom>
        </p:spPr>
      </p:pic>
      <p:sp>
        <p:nvSpPr>
          <p:cNvPr id="12" name="矩形 11">
            <a:extLst>
              <a:ext uri="{FF2B5EF4-FFF2-40B4-BE49-F238E27FC236}">
                <a16:creationId xmlns:a16="http://schemas.microsoft.com/office/drawing/2014/main" id="{D2AE4AF0-38AD-48BC-A2CC-969CE8114B50}"/>
              </a:ext>
            </a:extLst>
          </p:cNvPr>
          <p:cNvSpPr/>
          <p:nvPr/>
        </p:nvSpPr>
        <p:spPr>
          <a:xfrm>
            <a:off x="914400" y="6239512"/>
            <a:ext cx="7495880" cy="646331"/>
          </a:xfrm>
          <a:prstGeom prst="rect">
            <a:avLst/>
          </a:prstGeom>
        </p:spPr>
        <p:txBody>
          <a:bodyPr wrap="square">
            <a:spAutoFit/>
          </a:bodyPr>
          <a:lstStyle/>
          <a:p>
            <a:r>
              <a:rPr lang="en-US" altLang="zh-CN" dirty="0">
                <a:solidFill>
                  <a:srgbClr val="373737"/>
                </a:solidFill>
                <a:latin typeface="Helvetica Neue"/>
              </a:rPr>
              <a:t>The average telomere length for chromosomes in </a:t>
            </a:r>
            <a:r>
              <a:rPr lang="en-US" altLang="zh-CN" dirty="0">
                <a:solidFill>
                  <a:srgbClr val="FF0000"/>
                </a:solidFill>
                <a:latin typeface="Helvetica Neue"/>
              </a:rPr>
              <a:t>white blood cells </a:t>
            </a:r>
            <a:r>
              <a:rPr lang="en-US" altLang="zh-CN" dirty="0">
                <a:solidFill>
                  <a:srgbClr val="373737"/>
                </a:solidFill>
                <a:latin typeface="Helvetica Neue"/>
              </a:rPr>
              <a:t>from a blood sample</a:t>
            </a:r>
            <a:endParaRPr lang="zh-CN" altLang="en-US" dirty="0"/>
          </a:p>
        </p:txBody>
      </p:sp>
    </p:spTree>
    <p:extLst>
      <p:ext uri="{BB962C8B-B14F-4D97-AF65-F5344CB8AC3E}">
        <p14:creationId xmlns:p14="http://schemas.microsoft.com/office/powerpoint/2010/main" val="1763409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600" b="1" dirty="0">
                <a:solidFill>
                  <a:schemeClr val="tx1"/>
                </a:solidFill>
                <a:effectLst>
                  <a:outerShdw blurRad="38100" dist="38100" dir="2700000" algn="tl">
                    <a:srgbClr val="000000"/>
                  </a:outerShdw>
                </a:effectLst>
              </a:rPr>
              <a:t>年龄对免疫系统的影响</a:t>
            </a:r>
            <a:endParaRPr lang="en-US" altLang="zh-CN" sz="56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39725" y="94806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免疫缺陷鼠寿命缩短</a:t>
            </a:r>
          </a:p>
        </p:txBody>
      </p:sp>
      <p:sp>
        <p:nvSpPr>
          <p:cNvPr id="9" name="Rectangle 7">
            <a:extLst>
              <a:ext uri="{FF2B5EF4-FFF2-40B4-BE49-F238E27FC236}">
                <a16:creationId xmlns:a16="http://schemas.microsoft.com/office/drawing/2014/main" id="{4ADBECD7-459E-4A04-8BE5-60E1385C0ECE}"/>
              </a:ext>
            </a:extLst>
          </p:cNvPr>
          <p:cNvSpPr>
            <a:spLocks noChangeArrowheads="1"/>
          </p:cNvSpPr>
          <p:nvPr/>
        </p:nvSpPr>
        <p:spPr bwMode="auto">
          <a:xfrm>
            <a:off x="81900" y="6092812"/>
            <a:ext cx="8716025"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en-US" altLang="zh-CN" sz="2800" b="1" dirty="0"/>
              <a:t>WT: </a:t>
            </a:r>
            <a:r>
              <a:rPr lang="zh-CN" altLang="en-US" sz="2800" b="1" dirty="0"/>
              <a:t>野生鼠，其它</a:t>
            </a:r>
            <a:r>
              <a:rPr lang="en-US" altLang="zh-CN" sz="2800" b="1" dirty="0"/>
              <a:t>3</a:t>
            </a:r>
            <a:r>
              <a:rPr lang="zh-CN" altLang="en-US" sz="2800" b="1" dirty="0"/>
              <a:t>种为免疫缺陷鼠</a:t>
            </a:r>
            <a:endParaRPr lang="en-US" altLang="zh-CN" sz="2800" b="1" dirty="0"/>
          </a:p>
        </p:txBody>
      </p:sp>
      <p:pic>
        <p:nvPicPr>
          <p:cNvPr id="3" name="图片 2">
            <a:extLst>
              <a:ext uri="{FF2B5EF4-FFF2-40B4-BE49-F238E27FC236}">
                <a16:creationId xmlns:a16="http://schemas.microsoft.com/office/drawing/2014/main" id="{74AF5C60-6B55-4598-88AB-782C2BD0C243}"/>
              </a:ext>
            </a:extLst>
          </p:cNvPr>
          <p:cNvPicPr>
            <a:picLocks noChangeAspect="1"/>
          </p:cNvPicPr>
          <p:nvPr/>
        </p:nvPicPr>
        <p:blipFill>
          <a:blip r:embed="rId3"/>
          <a:stretch>
            <a:fillRect/>
          </a:stretch>
        </p:blipFill>
        <p:spPr>
          <a:xfrm>
            <a:off x="1292400" y="1728169"/>
            <a:ext cx="6480000" cy="4139231"/>
          </a:xfrm>
          <a:prstGeom prst="rect">
            <a:avLst/>
          </a:prstGeom>
        </p:spPr>
      </p:pic>
    </p:spTree>
    <p:extLst>
      <p:ext uri="{BB962C8B-B14F-4D97-AF65-F5344CB8AC3E}">
        <p14:creationId xmlns:p14="http://schemas.microsoft.com/office/powerpoint/2010/main" val="794607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DDF60A-A305-478A-A632-D1FDA9D51A0B}"/>
              </a:ext>
            </a:extLst>
          </p:cNvPr>
          <p:cNvPicPr>
            <a:picLocks noChangeAspect="1"/>
          </p:cNvPicPr>
          <p:nvPr/>
        </p:nvPicPr>
        <p:blipFill>
          <a:blip r:embed="rId3"/>
          <a:stretch>
            <a:fillRect/>
          </a:stretch>
        </p:blipFill>
        <p:spPr>
          <a:xfrm>
            <a:off x="6096000" y="1741800"/>
            <a:ext cx="2878541" cy="5040000"/>
          </a:xfrm>
          <a:prstGeom prst="rect">
            <a:avLst/>
          </a:prstGeom>
        </p:spPr>
      </p:pic>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600" b="1" dirty="0">
                <a:solidFill>
                  <a:schemeClr val="tx1"/>
                </a:solidFill>
                <a:effectLst>
                  <a:outerShdw blurRad="38100" dist="38100" dir="2700000" algn="tl">
                    <a:srgbClr val="000000"/>
                  </a:outerShdw>
                </a:effectLst>
              </a:rPr>
              <a:t>年龄对免疫系统的影响</a:t>
            </a:r>
            <a:endParaRPr lang="en-US" altLang="zh-CN" sz="56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39725" y="94806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香港</a:t>
            </a:r>
            <a:r>
              <a:rPr lang="en-US" altLang="zh-CN" sz="3200" b="1" dirty="0">
                <a:solidFill>
                  <a:srgbClr val="FF0000"/>
                </a:solidFill>
              </a:rPr>
              <a:t>2003</a:t>
            </a:r>
            <a:r>
              <a:rPr lang="zh-CN" altLang="en-US" sz="3200" b="1" dirty="0">
                <a:solidFill>
                  <a:srgbClr val="FF0000"/>
                </a:solidFill>
              </a:rPr>
              <a:t>年</a:t>
            </a:r>
            <a:r>
              <a:rPr lang="en-US" altLang="zh-CN" sz="3200" b="1" dirty="0">
                <a:solidFill>
                  <a:srgbClr val="FF0000"/>
                </a:solidFill>
              </a:rPr>
              <a:t>SARS</a:t>
            </a:r>
            <a:r>
              <a:rPr lang="zh-CN" altLang="en-US" sz="3200" b="1" dirty="0">
                <a:solidFill>
                  <a:srgbClr val="FF0000"/>
                </a:solidFill>
              </a:rPr>
              <a:t>发病率和死亡率</a:t>
            </a:r>
          </a:p>
        </p:txBody>
      </p:sp>
      <p:pic>
        <p:nvPicPr>
          <p:cNvPr id="8" name="图片 7">
            <a:extLst>
              <a:ext uri="{FF2B5EF4-FFF2-40B4-BE49-F238E27FC236}">
                <a16:creationId xmlns:a16="http://schemas.microsoft.com/office/drawing/2014/main" id="{044A6D13-4A30-437A-8DC6-053D5C06D962}"/>
              </a:ext>
            </a:extLst>
          </p:cNvPr>
          <p:cNvPicPr>
            <a:picLocks noChangeAspect="1"/>
          </p:cNvPicPr>
          <p:nvPr/>
        </p:nvPicPr>
        <p:blipFill>
          <a:blip r:embed="rId4"/>
          <a:stretch>
            <a:fillRect/>
          </a:stretch>
        </p:blipFill>
        <p:spPr>
          <a:xfrm>
            <a:off x="228600" y="1814219"/>
            <a:ext cx="5661965" cy="3240000"/>
          </a:xfrm>
          <a:prstGeom prst="rect">
            <a:avLst/>
          </a:prstGeom>
        </p:spPr>
      </p:pic>
      <p:cxnSp>
        <p:nvCxnSpPr>
          <p:cNvPr id="10" name="直接连接符 9">
            <a:extLst>
              <a:ext uri="{FF2B5EF4-FFF2-40B4-BE49-F238E27FC236}">
                <a16:creationId xmlns:a16="http://schemas.microsoft.com/office/drawing/2014/main" id="{8C305452-06E8-4F39-9334-9A0099156390}"/>
              </a:ext>
            </a:extLst>
          </p:cNvPr>
          <p:cNvCxnSpPr/>
          <p:nvPr/>
        </p:nvCxnSpPr>
        <p:spPr bwMode="auto">
          <a:xfrm>
            <a:off x="650400" y="1663349"/>
            <a:ext cx="781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Rectangle 7">
            <a:extLst>
              <a:ext uri="{FF2B5EF4-FFF2-40B4-BE49-F238E27FC236}">
                <a16:creationId xmlns:a16="http://schemas.microsoft.com/office/drawing/2014/main" id="{BC701112-84EC-414A-882A-7B21343C156C}"/>
              </a:ext>
            </a:extLst>
          </p:cNvPr>
          <p:cNvSpPr>
            <a:spLocks noChangeArrowheads="1"/>
          </p:cNvSpPr>
          <p:nvPr/>
        </p:nvSpPr>
        <p:spPr bwMode="auto">
          <a:xfrm>
            <a:off x="415734" y="5171492"/>
            <a:ext cx="5287695" cy="1483469"/>
          </a:xfrm>
          <a:prstGeom prst="rect">
            <a:avLst/>
          </a:prstGeom>
          <a:solidFill>
            <a:srgbClr val="CCFFCC"/>
          </a:solidFill>
          <a:ln>
            <a:noFill/>
          </a:ln>
          <a:effec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zh-CN" altLang="en-US" sz="2800" b="1" dirty="0">
                <a:solidFill>
                  <a:srgbClr val="000066"/>
                </a:solidFill>
              </a:rPr>
              <a:t>老年人发病率且生存率低：</a:t>
            </a:r>
            <a:endParaRPr lang="en-US" altLang="zh-CN" sz="2800" b="1" dirty="0">
              <a:solidFill>
                <a:srgbClr val="000066"/>
              </a:solidFill>
            </a:endParaRPr>
          </a:p>
          <a:p>
            <a:pPr algn="ctr">
              <a:lnSpc>
                <a:spcPct val="110000"/>
              </a:lnSpc>
            </a:pPr>
            <a:r>
              <a:rPr lang="en-US" altLang="zh-CN" sz="2800" b="1" dirty="0">
                <a:solidFill>
                  <a:srgbClr val="FF0000"/>
                </a:solidFill>
              </a:rPr>
              <a:t>Naïve T</a:t>
            </a:r>
            <a:r>
              <a:rPr lang="zh-CN" altLang="en-US" sz="2800" b="1" dirty="0">
                <a:solidFill>
                  <a:srgbClr val="FF0000"/>
                </a:solidFill>
              </a:rPr>
              <a:t>细胞缺乏，使老年人不能承受新病毒的攻击？</a:t>
            </a:r>
            <a:endParaRPr lang="en-US" altLang="zh-CN" sz="2800" b="1" dirty="0">
              <a:solidFill>
                <a:srgbClr val="FF0000"/>
              </a:solidFill>
            </a:endParaRPr>
          </a:p>
        </p:txBody>
      </p:sp>
    </p:spTree>
    <p:extLst>
      <p:ext uri="{BB962C8B-B14F-4D97-AF65-F5344CB8AC3E}">
        <p14:creationId xmlns:p14="http://schemas.microsoft.com/office/powerpoint/2010/main" val="3831436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pic>
        <p:nvPicPr>
          <p:cNvPr id="7" name="图片 6">
            <a:extLst>
              <a:ext uri="{FF2B5EF4-FFF2-40B4-BE49-F238E27FC236}">
                <a16:creationId xmlns:a16="http://schemas.microsoft.com/office/drawing/2014/main" id="{EE6761A3-639B-47FC-AFE0-773A469B1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23220"/>
            <a:ext cx="7920000" cy="4964449"/>
          </a:xfrm>
          <a:prstGeom prst="rect">
            <a:avLst/>
          </a:prstGeom>
        </p:spPr>
      </p:pic>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210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免疫功能下降，患病率上升</a:t>
            </a: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2377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972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cap="all" dirty="0">
                <a:solidFill>
                  <a:srgbClr val="FF0000"/>
                </a:solidFill>
              </a:rPr>
              <a:t>如何锻炼我们的免疫系统？</a:t>
            </a:r>
            <a:endParaRPr lang="zh-CN" altLang="en-US" sz="3200" b="1" dirty="0">
              <a:solidFill>
                <a:srgbClr val="FF0000"/>
              </a:solidFill>
            </a:endParaRP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248400"/>
            <a:ext cx="906145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2" name="图片 1">
            <a:extLst>
              <a:ext uri="{FF2B5EF4-FFF2-40B4-BE49-F238E27FC236}">
                <a16:creationId xmlns:a16="http://schemas.microsoft.com/office/drawing/2014/main" id="{C4B357C0-3E00-4EFC-8CA7-F9C38F9AD682}"/>
              </a:ext>
            </a:extLst>
          </p:cNvPr>
          <p:cNvPicPr>
            <a:picLocks noChangeAspect="1"/>
          </p:cNvPicPr>
          <p:nvPr/>
        </p:nvPicPr>
        <p:blipFill>
          <a:blip r:embed="rId3"/>
          <a:stretch>
            <a:fillRect/>
          </a:stretch>
        </p:blipFill>
        <p:spPr>
          <a:xfrm>
            <a:off x="1111649" y="1048925"/>
            <a:ext cx="6844501" cy="5040000"/>
          </a:xfrm>
          <a:prstGeom prst="rect">
            <a:avLst/>
          </a:prstGeom>
        </p:spPr>
      </p:pic>
    </p:spTree>
    <p:extLst>
      <p:ext uri="{BB962C8B-B14F-4D97-AF65-F5344CB8AC3E}">
        <p14:creationId xmlns:p14="http://schemas.microsoft.com/office/powerpoint/2010/main" val="362178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210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免疫系统并非越敏感越好！</a:t>
            </a: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3" name="图片 2">
            <a:extLst>
              <a:ext uri="{FF2B5EF4-FFF2-40B4-BE49-F238E27FC236}">
                <a16:creationId xmlns:a16="http://schemas.microsoft.com/office/drawing/2014/main" id="{719900DE-F1AE-48B6-97D5-AC38835BF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404" y="1026283"/>
            <a:ext cx="5770992" cy="5040000"/>
          </a:xfrm>
          <a:prstGeom prst="rect">
            <a:avLst/>
          </a:prstGeom>
        </p:spPr>
      </p:pic>
    </p:spTree>
    <p:extLst>
      <p:ext uri="{BB962C8B-B14F-4D97-AF65-F5344CB8AC3E}">
        <p14:creationId xmlns:p14="http://schemas.microsoft.com/office/powerpoint/2010/main" val="33806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8" name="Rectangle 16"/>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28689" name="Rectangle 17"/>
          <p:cNvSpPr>
            <a:spLocks noChangeArrowheads="1"/>
          </p:cNvSpPr>
          <p:nvPr/>
        </p:nvSpPr>
        <p:spPr bwMode="auto">
          <a:xfrm>
            <a:off x="34925" y="914401"/>
            <a:ext cx="9067800" cy="59261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28690" name="Rectangle 18"/>
          <p:cNvSpPr>
            <a:spLocks noChangeArrowheads="1"/>
          </p:cNvSpPr>
          <p:nvPr/>
        </p:nvSpPr>
        <p:spPr bwMode="auto">
          <a:xfrm>
            <a:off x="0" y="0"/>
            <a:ext cx="9144000" cy="914400"/>
          </a:xfrm>
          <a:prstGeom prst="rect">
            <a:avLst/>
          </a:prstGeom>
          <a:solidFill>
            <a:schemeClr val="bg2">
              <a:lumMod val="20000"/>
              <a:lumOff val="80000"/>
            </a:schemeClr>
          </a:solidFill>
          <a:ln>
            <a:noFill/>
          </a:ln>
          <a:effectLst/>
        </p:spPr>
        <p:txBody>
          <a:bodyPr wrap="none" lIns="18000" rIns="18000" anchor="ctr"/>
          <a:lstStyle/>
          <a:p>
            <a:r>
              <a:rPr lang="en-US" altLang="zh-CN" sz="4800" b="1" dirty="0">
                <a:solidFill>
                  <a:srgbClr val="0000CC"/>
                </a:solidFill>
                <a:effectLst>
                  <a:outerShdw blurRad="38100" dist="38100" dir="2700000" algn="tl">
                    <a:srgbClr val="000000"/>
                  </a:outerShdw>
                </a:effectLst>
              </a:rPr>
              <a:t>Summary</a:t>
            </a:r>
          </a:p>
        </p:txBody>
      </p:sp>
      <p:sp>
        <p:nvSpPr>
          <p:cNvPr id="2" name="矩形 1">
            <a:extLst>
              <a:ext uri="{FF2B5EF4-FFF2-40B4-BE49-F238E27FC236}">
                <a16:creationId xmlns:a16="http://schemas.microsoft.com/office/drawing/2014/main" id="{EB238AC3-FD62-4DF9-BC1B-68EB7B3167D9}"/>
              </a:ext>
            </a:extLst>
          </p:cNvPr>
          <p:cNvSpPr/>
          <p:nvPr/>
        </p:nvSpPr>
        <p:spPr>
          <a:xfrm>
            <a:off x="301625" y="1967727"/>
            <a:ext cx="8534400" cy="4433073"/>
          </a:xfrm>
          <a:prstGeom prst="rect">
            <a:avLst/>
          </a:prstGeom>
        </p:spPr>
        <p:txBody>
          <a:bodyPr wrap="square">
            <a:spAutoFit/>
          </a:bodyPr>
          <a:lstStyle/>
          <a:p>
            <a:pPr marL="285750" indent="-285750" algn="l">
              <a:lnSpc>
                <a:spcPct val="150000"/>
              </a:lnSpc>
              <a:buFont typeface="Wingdings" panose="05000000000000000000" pitchFamily="2" charset="2"/>
              <a:buChar char="Ø"/>
            </a:pPr>
            <a:r>
              <a:rPr lang="zh-CN" altLang="en-US" sz="3200" b="1" dirty="0">
                <a:solidFill>
                  <a:srgbClr val="000066"/>
                </a:solidFill>
              </a:rPr>
              <a:t>免疫系统衰老的一致表型为：</a:t>
            </a:r>
            <a:r>
              <a:rPr lang="zh-CN" altLang="en-US" sz="3200" b="1" dirty="0">
                <a:solidFill>
                  <a:srgbClr val="FF0000"/>
                </a:solidFill>
              </a:rPr>
              <a:t>外周血</a:t>
            </a:r>
            <a:r>
              <a:rPr lang="en-US" altLang="zh-CN" sz="3200" b="1" dirty="0">
                <a:solidFill>
                  <a:srgbClr val="FF0000"/>
                </a:solidFill>
              </a:rPr>
              <a:t>naïve CD8</a:t>
            </a:r>
            <a:r>
              <a:rPr lang="en-US" altLang="zh-CN" sz="3200" b="1" baseline="30000" dirty="0">
                <a:solidFill>
                  <a:srgbClr val="FF0000"/>
                </a:solidFill>
              </a:rPr>
              <a:t>+</a:t>
            </a:r>
            <a:r>
              <a:rPr lang="en-US" altLang="zh-CN" sz="3200" b="1" dirty="0">
                <a:solidFill>
                  <a:srgbClr val="FF0000"/>
                </a:solidFill>
              </a:rPr>
              <a:t> T cells</a:t>
            </a:r>
            <a:r>
              <a:rPr lang="zh-CN" altLang="en-US" sz="3200" b="1" dirty="0">
                <a:solidFill>
                  <a:srgbClr val="FF0000"/>
                </a:solidFill>
              </a:rPr>
              <a:t>数量下降</a:t>
            </a:r>
            <a:endParaRPr lang="en-US" altLang="zh-CN" sz="3200" b="1" dirty="0">
              <a:solidFill>
                <a:srgbClr val="FF0000"/>
              </a:solidFill>
            </a:endParaRPr>
          </a:p>
          <a:p>
            <a:pPr marL="285750" indent="-285750" algn="l">
              <a:lnSpc>
                <a:spcPct val="150000"/>
              </a:lnSpc>
              <a:buFont typeface="Wingdings" panose="05000000000000000000" pitchFamily="2" charset="2"/>
              <a:buChar char="Ø"/>
            </a:pPr>
            <a:r>
              <a:rPr lang="zh-CN" altLang="en-US" sz="3200" b="1" dirty="0">
                <a:solidFill>
                  <a:srgbClr val="000066"/>
                </a:solidFill>
              </a:rPr>
              <a:t> </a:t>
            </a:r>
            <a:r>
              <a:rPr lang="en-US" altLang="zh-CN" sz="3200" b="1" dirty="0">
                <a:solidFill>
                  <a:srgbClr val="000066"/>
                </a:solidFill>
              </a:rPr>
              <a:t>Naïve T</a:t>
            </a:r>
            <a:r>
              <a:rPr lang="zh-CN" altLang="en-US" sz="3200" b="1" dirty="0">
                <a:solidFill>
                  <a:srgbClr val="000066"/>
                </a:solidFill>
              </a:rPr>
              <a:t>细胞数量下降，可能与随增龄发生的胸腺萎缩相关</a:t>
            </a:r>
            <a:endParaRPr lang="en-US" altLang="zh-CN" sz="3200" b="1" dirty="0">
              <a:solidFill>
                <a:srgbClr val="000066"/>
              </a:solidFill>
            </a:endParaRPr>
          </a:p>
          <a:p>
            <a:pPr marL="285750" indent="-285750" algn="l">
              <a:lnSpc>
                <a:spcPct val="150000"/>
              </a:lnSpc>
              <a:buFont typeface="Wingdings" panose="05000000000000000000" pitchFamily="2" charset="2"/>
              <a:buChar char="Ø"/>
            </a:pPr>
            <a:r>
              <a:rPr lang="zh-CN" altLang="en-US" sz="3200" b="1" dirty="0">
                <a:solidFill>
                  <a:srgbClr val="000066"/>
                </a:solidFill>
              </a:rPr>
              <a:t>免疫衰老可能增加与老年人的疾病易感性</a:t>
            </a:r>
            <a:endParaRPr lang="en-US" altLang="zh-CN" sz="3200" b="1" dirty="0">
              <a:solidFill>
                <a:srgbClr val="000066"/>
              </a:solidFill>
            </a:endParaRPr>
          </a:p>
          <a:p>
            <a:pPr marL="285750" indent="-285750" algn="l">
              <a:lnSpc>
                <a:spcPct val="150000"/>
              </a:lnSpc>
              <a:buFont typeface="Wingdings" panose="05000000000000000000" pitchFamily="2" charset="2"/>
              <a:buChar char="Ø"/>
            </a:pPr>
            <a:r>
              <a:rPr lang="zh-CN" altLang="en-US" sz="3200" b="1" dirty="0">
                <a:solidFill>
                  <a:srgbClr val="000066"/>
                </a:solidFill>
              </a:rPr>
              <a:t>免疫系统过度敏感也会致病</a:t>
            </a:r>
            <a:endParaRPr lang="en-US" altLang="zh-CN" sz="3200" b="1" dirty="0">
              <a:solidFill>
                <a:srgbClr val="000066"/>
              </a:solidFill>
            </a:endParaRPr>
          </a:p>
        </p:txBody>
      </p:sp>
      <p:sp>
        <p:nvSpPr>
          <p:cNvPr id="7" name="Rectangle 10">
            <a:extLst>
              <a:ext uri="{FF2B5EF4-FFF2-40B4-BE49-F238E27FC236}">
                <a16:creationId xmlns:a16="http://schemas.microsoft.com/office/drawing/2014/main" id="{80905AF5-CEC3-4B22-A15D-986DA051EB99}"/>
              </a:ext>
            </a:extLst>
          </p:cNvPr>
          <p:cNvSpPr>
            <a:spLocks noChangeArrowheads="1"/>
          </p:cNvSpPr>
          <p:nvPr/>
        </p:nvSpPr>
        <p:spPr bwMode="auto">
          <a:xfrm>
            <a:off x="252575" y="110927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6600"/>
                </a:solidFill>
                <a:effectLst>
                  <a:outerShdw blurRad="38100" dist="38100" dir="2700000" algn="tl">
                    <a:srgbClr val="000000">
                      <a:alpha val="43137"/>
                    </a:srgbClr>
                  </a:outerShdw>
                </a:effectLst>
              </a:rPr>
              <a:t>免疫稳态是机体健康保证</a:t>
            </a:r>
          </a:p>
        </p:txBody>
      </p:sp>
    </p:spTree>
    <p:extLst>
      <p:ext uri="{BB962C8B-B14F-4D97-AF65-F5344CB8AC3E}">
        <p14:creationId xmlns:p14="http://schemas.microsoft.com/office/powerpoint/2010/main" val="107404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noChangeArrowheads="1"/>
          </p:cNvSpPr>
          <p:nvPr/>
        </p:nvSpPr>
        <p:spPr bwMode="auto">
          <a:xfrm>
            <a:off x="7985125" y="62230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spcBef>
                <a:spcPct val="50000"/>
              </a:spcBef>
              <a:defRPr/>
            </a:pPr>
            <a:fld id="{9951DDEA-1515-4144-B6D8-ADBC79B52E07}" type="slidenum">
              <a:rPr lang="en-US" sz="1400" b="1">
                <a:solidFill>
                  <a:srgbClr val="3366CC"/>
                </a:solidFill>
                <a:effectLst>
                  <a:outerShdw blurRad="38100" dist="38100" dir="2700000" algn="tl">
                    <a:srgbClr val="000000"/>
                  </a:outerShdw>
                </a:effectLst>
              </a:rPr>
              <a:pPr algn="r" eaLnBrk="1" hangingPunct="1">
                <a:spcBef>
                  <a:spcPct val="50000"/>
                </a:spcBef>
                <a:defRPr/>
              </a:pPr>
              <a:t>17</a:t>
            </a:fld>
            <a:endParaRPr lang="en-US" sz="1400" b="1">
              <a:solidFill>
                <a:srgbClr val="3366CC"/>
              </a:solidFill>
              <a:effectLst>
                <a:outerShdw blurRad="38100" dist="38100" dir="2700000" algn="tl">
                  <a:srgbClr val="000000"/>
                </a:outerShdw>
              </a:effectLst>
            </a:endParaRPr>
          </a:p>
        </p:txBody>
      </p:sp>
      <p:sp>
        <p:nvSpPr>
          <p:cNvPr id="52227" name="Rectangle 2"/>
          <p:cNvSpPr>
            <a:spLocks noChangeArrowheads="1"/>
          </p:cNvSpPr>
          <p:nvPr/>
        </p:nvSpPr>
        <p:spPr bwMode="auto">
          <a:xfrm>
            <a:off x="971550" y="1333500"/>
            <a:ext cx="7488238" cy="914400"/>
          </a:xfrm>
          <a:prstGeom prst="rect">
            <a:avLst/>
          </a:prstGeom>
          <a:solidFill>
            <a:schemeClr val="accent1"/>
          </a:solidFill>
          <a:ln>
            <a:noFill/>
          </a:ln>
          <a:effectLst>
            <a:outerShdw dist="35921" dir="2700000" algn="ctr" rotWithShape="0">
              <a:schemeClr val="hlink"/>
            </a:outerShdw>
          </a:effectLst>
        </p:spPr>
        <p:txBody>
          <a:bodyPr lIns="0" tIns="0" rIns="0" bIns="0" anchor="ctr"/>
          <a:lstStyle/>
          <a:p>
            <a:pPr algn="ctr">
              <a:defRPr/>
            </a:pPr>
            <a:r>
              <a:rPr lang="en-US" sz="6000" b="1" dirty="0">
                <a:solidFill>
                  <a:srgbClr val="FFFFCC"/>
                </a:solidFill>
                <a:effectLst>
                  <a:outerShdw blurRad="38100" dist="38100" dir="2700000" algn="tl">
                    <a:srgbClr val="000000"/>
                  </a:outerShdw>
                </a:effectLst>
              </a:rPr>
              <a:t>3.2 </a:t>
            </a:r>
            <a:r>
              <a:rPr lang="zh-CN" altLang="en-US" sz="6000" b="1" dirty="0">
                <a:solidFill>
                  <a:srgbClr val="FFFFCC"/>
                </a:solidFill>
                <a:effectLst>
                  <a:outerShdw blurRad="38100" dist="38100" dir="2700000" algn="tl">
                    <a:srgbClr val="000000"/>
                  </a:outerShdw>
                </a:effectLst>
              </a:rPr>
              <a:t>神经系统的衰老</a:t>
            </a:r>
          </a:p>
        </p:txBody>
      </p:sp>
      <p:sp>
        <p:nvSpPr>
          <p:cNvPr id="52228" name="Rectangle 3"/>
          <p:cNvSpPr>
            <a:spLocks noChangeArrowheads="1"/>
          </p:cNvSpPr>
          <p:nvPr/>
        </p:nvSpPr>
        <p:spPr bwMode="auto">
          <a:xfrm>
            <a:off x="1600200" y="2952750"/>
            <a:ext cx="6324600" cy="1339850"/>
          </a:xfrm>
          <a:prstGeom prst="rect">
            <a:avLst/>
          </a:prstGeom>
          <a:solidFill>
            <a:schemeClr val="bg2">
              <a:lumMod val="20000"/>
              <a:lumOff val="80000"/>
            </a:schemeClr>
          </a:solidFill>
          <a:ln>
            <a:noFill/>
          </a:ln>
          <a:effectLst>
            <a:outerShdw dist="35921" dir="2700000" algn="ctr" rotWithShape="0">
              <a:schemeClr val="hlink"/>
            </a:outerShdw>
          </a:effectLst>
        </p:spPr>
        <p:txBody>
          <a:bodyPr lIns="0" tIns="0" rIns="0" bIns="0" anchor="ctr"/>
          <a:lstStyle/>
          <a:p>
            <a:pPr algn="ctr">
              <a:defRPr/>
            </a:pPr>
            <a:r>
              <a:rPr lang="en-US" sz="4400" b="1" dirty="0">
                <a:solidFill>
                  <a:srgbClr val="CCFFFF"/>
                </a:solidFill>
                <a:effectLst>
                  <a:outerShdw blurRad="38100" dist="38100" dir="2700000" algn="tl">
                    <a:srgbClr val="000000"/>
                  </a:outerShdw>
                </a:effectLst>
                <a:latin typeface="Times New Roman" pitchFamily="18" charset="0"/>
              </a:rPr>
              <a:t>3.2 Aging process of nervous system </a:t>
            </a:r>
          </a:p>
        </p:txBody>
      </p:sp>
      <p:sp>
        <p:nvSpPr>
          <p:cNvPr id="52229" name="Line 4"/>
          <p:cNvSpPr>
            <a:spLocks noChangeShapeType="1"/>
          </p:cNvSpPr>
          <p:nvPr/>
        </p:nvSpPr>
        <p:spPr bwMode="auto">
          <a:xfrm>
            <a:off x="452438" y="2492375"/>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021224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slide(fromLeft)">
                                      <p:cBhvr>
                                        <p:cTn id="7" dur="500"/>
                                        <p:tgtEl>
                                          <p:spTgt spid="52229"/>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2228"/>
                                        </p:tgtEl>
                                        <p:attrNameLst>
                                          <p:attrName>style.visibility</p:attrName>
                                        </p:attrNameLst>
                                      </p:cBhvr>
                                      <p:to>
                                        <p:strVal val="visible"/>
                                      </p:to>
                                    </p:set>
                                    <p:animEffect transition="in" filter="strips(downRight)">
                                      <p:cBhvr>
                                        <p:cTn id="11"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zh-CN" altLang="en-US" sz="2800" b="1" dirty="0">
                <a:solidFill>
                  <a:srgbClr val="000066"/>
                </a:solidFill>
              </a:rPr>
              <a:t>神经系统概况</a:t>
            </a:r>
            <a:endParaRPr lang="en-US" altLang="zh-CN" sz="2800" b="1" dirty="0">
              <a:solidFill>
                <a:srgbClr val="FF0000"/>
              </a:solidFill>
            </a:endParaRPr>
          </a:p>
        </p:txBody>
      </p:sp>
      <p:pic>
        <p:nvPicPr>
          <p:cNvPr id="8" name="图片 7">
            <a:extLst>
              <a:ext uri="{FF2B5EF4-FFF2-40B4-BE49-F238E27FC236}">
                <a16:creationId xmlns:a16="http://schemas.microsoft.com/office/drawing/2014/main" id="{6AFD722E-5462-4063-BCCF-C5105799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98" y="3012418"/>
            <a:ext cx="2880000" cy="2427429"/>
          </a:xfrm>
          <a:prstGeom prst="rect">
            <a:avLst/>
          </a:prstGeom>
        </p:spPr>
      </p:pic>
      <p:pic>
        <p:nvPicPr>
          <p:cNvPr id="9" name="图片 8">
            <a:extLst>
              <a:ext uri="{FF2B5EF4-FFF2-40B4-BE49-F238E27FC236}">
                <a16:creationId xmlns:a16="http://schemas.microsoft.com/office/drawing/2014/main" id="{40E1BA66-7ABF-4414-ADEB-4F547316B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637942"/>
            <a:ext cx="2880000" cy="3801905"/>
          </a:xfrm>
          <a:prstGeom prst="rect">
            <a:avLst/>
          </a:prstGeom>
        </p:spPr>
      </p:pic>
      <p:pic>
        <p:nvPicPr>
          <p:cNvPr id="11" name="图片 10">
            <a:extLst>
              <a:ext uri="{FF2B5EF4-FFF2-40B4-BE49-F238E27FC236}">
                <a16:creationId xmlns:a16="http://schemas.microsoft.com/office/drawing/2014/main" id="{3AE1722F-A9C3-4EB8-825C-5B9415843E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184" y="1664230"/>
            <a:ext cx="2880000" cy="3925010"/>
          </a:xfrm>
          <a:prstGeom prst="rect">
            <a:avLst/>
          </a:prstGeom>
        </p:spPr>
      </p:pic>
    </p:spTree>
    <p:extLst>
      <p:ext uri="{BB962C8B-B14F-4D97-AF65-F5344CB8AC3E}">
        <p14:creationId xmlns:p14="http://schemas.microsoft.com/office/powerpoint/2010/main" val="215997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zh-CN" altLang="en-US" sz="2800" b="1" dirty="0">
                <a:solidFill>
                  <a:srgbClr val="000066"/>
                </a:solidFill>
              </a:rPr>
              <a:t>结构改变决定功能改变？</a:t>
            </a:r>
            <a:endParaRPr lang="en-US" altLang="zh-CN" sz="2800" b="1" dirty="0">
              <a:solidFill>
                <a:srgbClr val="FF0000"/>
              </a:solidFill>
            </a:endParaRPr>
          </a:p>
        </p:txBody>
      </p:sp>
      <p:sp>
        <p:nvSpPr>
          <p:cNvPr id="8" name="矩形 7">
            <a:extLst>
              <a:ext uri="{FF2B5EF4-FFF2-40B4-BE49-F238E27FC236}">
                <a16:creationId xmlns:a16="http://schemas.microsoft.com/office/drawing/2014/main" id="{C2BF312F-1E30-44B9-AAF9-F0A0B96D1924}"/>
              </a:ext>
            </a:extLst>
          </p:cNvPr>
          <p:cNvSpPr/>
          <p:nvPr/>
        </p:nvSpPr>
        <p:spPr bwMode="auto">
          <a:xfrm>
            <a:off x="5480668" y="1930052"/>
            <a:ext cx="3471489" cy="3267075"/>
          </a:xfrm>
          <a:prstGeom prst="rect">
            <a:avLst/>
          </a:prstGeom>
          <a:noFill/>
          <a:ln w="9525" cap="flat" cmpd="sng" algn="ctr">
            <a:noFill/>
            <a:prstDash val="solid"/>
            <a:round/>
            <a:headEnd type="none" w="med" len="med"/>
            <a:tailEnd type="none" w="med" len="med"/>
          </a:ln>
          <a:effectLst/>
        </p:spPr>
        <p:txBody>
          <a:bodyPr lIns="0" tIns="0" rIns="0" bIns="0"/>
          <a:lstStyle/>
          <a:p>
            <a:pPr algn="l">
              <a:defRPr/>
            </a:pPr>
            <a:r>
              <a:rPr lang="zh-CN" altLang="en-US" sz="2800" b="1" dirty="0">
                <a:solidFill>
                  <a:srgbClr val="FF0000"/>
                </a:solidFill>
              </a:rPr>
              <a:t>时间</a:t>
            </a:r>
            <a:r>
              <a:rPr lang="zh-CN" altLang="en-US" sz="2800" b="1" dirty="0">
                <a:solidFill>
                  <a:schemeClr val="tx1"/>
                </a:solidFill>
              </a:rPr>
              <a:t>：</a:t>
            </a:r>
            <a:r>
              <a:rPr lang="en-US" altLang="zh-CN" sz="2800" b="1" dirty="0">
                <a:solidFill>
                  <a:schemeClr val="tx1"/>
                </a:solidFill>
              </a:rPr>
              <a:t>25</a:t>
            </a:r>
            <a:r>
              <a:rPr lang="zh-CN" altLang="en-US" sz="2800" b="1" dirty="0">
                <a:solidFill>
                  <a:schemeClr val="tx1"/>
                </a:solidFill>
              </a:rPr>
              <a:t>岁或更早</a:t>
            </a:r>
            <a:endParaRPr lang="en-US" altLang="zh-CN" sz="2800" b="1" dirty="0">
              <a:solidFill>
                <a:schemeClr val="tx1"/>
              </a:solidFill>
            </a:endParaRPr>
          </a:p>
          <a:p>
            <a:pPr algn="l">
              <a:defRPr/>
            </a:pPr>
            <a:endParaRPr lang="en-US" altLang="zh-CN" sz="2800" b="1" dirty="0">
              <a:solidFill>
                <a:schemeClr val="tx1"/>
              </a:solidFill>
            </a:endParaRPr>
          </a:p>
          <a:p>
            <a:pPr marL="1074738" indent="-1074738" algn="l">
              <a:defRPr/>
            </a:pPr>
            <a:r>
              <a:rPr lang="zh-CN" altLang="en-US" sz="2800" b="1" dirty="0">
                <a:solidFill>
                  <a:srgbClr val="FF0000"/>
                </a:solidFill>
              </a:rPr>
              <a:t>表现</a:t>
            </a:r>
            <a:r>
              <a:rPr lang="zh-CN" altLang="en-US" sz="2800" b="1" dirty="0">
                <a:solidFill>
                  <a:schemeClr val="tx1"/>
                </a:solidFill>
              </a:rPr>
              <a:t>：智力和记忆力减退</a:t>
            </a:r>
            <a:r>
              <a:rPr lang="en-US" altLang="zh-CN" sz="2800" b="1" dirty="0">
                <a:solidFill>
                  <a:schemeClr val="tx1"/>
                </a:solidFill>
              </a:rPr>
              <a:t>, </a:t>
            </a:r>
            <a:r>
              <a:rPr lang="zh-CN" altLang="en-US" sz="2800" b="1" dirty="0">
                <a:solidFill>
                  <a:schemeClr val="tx1"/>
                </a:solidFill>
              </a:rPr>
              <a:t>失眠等</a:t>
            </a:r>
            <a:endParaRPr lang="en-US" altLang="zh-CN" sz="2800" b="1" dirty="0">
              <a:solidFill>
                <a:schemeClr val="tx1"/>
              </a:solidFill>
            </a:endParaRPr>
          </a:p>
          <a:p>
            <a:pPr algn="l">
              <a:defRPr/>
            </a:pPr>
            <a:endParaRPr lang="en-US" altLang="zh-CN" sz="2800" b="1" dirty="0">
              <a:solidFill>
                <a:schemeClr val="tx1"/>
              </a:solidFill>
            </a:endParaRPr>
          </a:p>
          <a:p>
            <a:pPr algn="l">
              <a:defRPr/>
            </a:pPr>
            <a:r>
              <a:rPr lang="zh-CN" altLang="en-US" sz="2800" b="1" dirty="0">
                <a:solidFill>
                  <a:srgbClr val="FF0000"/>
                </a:solidFill>
              </a:rPr>
              <a:t>谜团</a:t>
            </a:r>
            <a:r>
              <a:rPr lang="zh-CN" altLang="en-US" sz="2800" b="1" dirty="0">
                <a:solidFill>
                  <a:schemeClr val="tx1"/>
                </a:solidFill>
              </a:rPr>
              <a:t>：某些思维衰退</a:t>
            </a:r>
            <a:endParaRPr lang="en-US" altLang="zh-CN" sz="2800" b="1" dirty="0">
              <a:solidFill>
                <a:schemeClr val="tx1"/>
              </a:solidFill>
            </a:endParaRPr>
          </a:p>
          <a:p>
            <a:pPr algn="l">
              <a:defRPr/>
            </a:pPr>
            <a:r>
              <a:rPr lang="en-US" altLang="zh-CN" sz="2800" b="1" dirty="0">
                <a:solidFill>
                  <a:schemeClr val="tx1"/>
                </a:solidFill>
              </a:rPr>
              <a:t>           </a:t>
            </a:r>
            <a:r>
              <a:rPr lang="zh-CN" altLang="en-US" sz="2800" b="1" dirty="0">
                <a:solidFill>
                  <a:schemeClr val="tx1"/>
                </a:solidFill>
              </a:rPr>
              <a:t>某些思维加深</a:t>
            </a:r>
          </a:p>
        </p:txBody>
      </p:sp>
      <p:pic>
        <p:nvPicPr>
          <p:cNvPr id="9" name="图片 8">
            <a:extLst>
              <a:ext uri="{FF2B5EF4-FFF2-40B4-BE49-F238E27FC236}">
                <a16:creationId xmlns:a16="http://schemas.microsoft.com/office/drawing/2014/main" id="{F6DFB5D7-7F39-4EF6-9129-E0932B653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00" y="1492876"/>
            <a:ext cx="5040000" cy="4032000"/>
          </a:xfrm>
          <a:prstGeom prst="rect">
            <a:avLst/>
          </a:prstGeom>
        </p:spPr>
      </p:pic>
    </p:spTree>
    <p:extLst>
      <p:ext uri="{BB962C8B-B14F-4D97-AF65-F5344CB8AC3E}">
        <p14:creationId xmlns:p14="http://schemas.microsoft.com/office/powerpoint/2010/main" val="1346706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en-US" altLang="zh-CN" sz="6000" b="1" dirty="0">
                <a:solidFill>
                  <a:schemeClr val="tx1"/>
                </a:solidFill>
                <a:effectLst>
                  <a:outerShdw blurRad="38100" dist="38100" dir="2700000" algn="tl">
                    <a:srgbClr val="000000"/>
                  </a:outerShdw>
                </a:effectLst>
              </a:rPr>
              <a:t>Theme of debate</a:t>
            </a: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Text Box 8">
            <a:extLst>
              <a:ext uri="{FF2B5EF4-FFF2-40B4-BE49-F238E27FC236}">
                <a16:creationId xmlns:a16="http://schemas.microsoft.com/office/drawing/2014/main" id="{5555B21A-6209-4BB2-A513-63EF6ABA3C07}"/>
              </a:ext>
            </a:extLst>
          </p:cNvPr>
          <p:cNvSpPr txBox="1">
            <a:spLocks noChangeArrowheads="1"/>
          </p:cNvSpPr>
          <p:nvPr/>
        </p:nvSpPr>
        <p:spPr bwMode="auto">
          <a:xfrm>
            <a:off x="93662" y="6289357"/>
            <a:ext cx="89503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spcBef>
                <a:spcPct val="20000"/>
              </a:spcBef>
              <a:buChar char="•"/>
              <a:defRPr sz="3200">
                <a:solidFill>
                  <a:schemeClr val="hlink"/>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hlink"/>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hlink"/>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hlink"/>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hlink"/>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hlink"/>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hlink"/>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hlink"/>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hlink"/>
                </a:solidFill>
                <a:latin typeface="Times New Roman" panose="02020603050405020304" pitchFamily="18" charset="0"/>
                <a:ea typeface="宋体" panose="02010600030101010101" pitchFamily="2" charset="-122"/>
              </a:defRPr>
            </a:lvl9pPr>
          </a:lstStyle>
          <a:p>
            <a:pPr>
              <a:spcBef>
                <a:spcPct val="0"/>
              </a:spcBef>
              <a:buNone/>
            </a:pPr>
            <a:r>
              <a:rPr lang="zh-CN" altLang="en-US" b="1" dirty="0">
                <a:solidFill>
                  <a:srgbClr val="C00000"/>
                </a:solidFill>
                <a:latin typeface="Arial" panose="020B0604020202020204" pitchFamily="34" charset="0"/>
              </a:rPr>
              <a:t>主题二：</a:t>
            </a:r>
            <a:r>
              <a:rPr lang="zh-CN" altLang="en-US" b="1" dirty="0">
                <a:solidFill>
                  <a:srgbClr val="000066"/>
                </a:solidFill>
                <a:latin typeface="Arial" panose="020B0604020202020204" pitchFamily="34" charset="0"/>
              </a:rPr>
              <a:t>神经、免疫与衰老</a:t>
            </a:r>
            <a:endParaRPr lang="zh-CN" altLang="en-US" sz="4400" b="1" dirty="0">
              <a:solidFill>
                <a:srgbClr val="000066"/>
              </a:solidFill>
              <a:latin typeface="Arial" panose="020B0604020202020204" pitchFamily="34" charset="0"/>
            </a:endParaRPr>
          </a:p>
        </p:txBody>
      </p:sp>
      <p:sp>
        <p:nvSpPr>
          <p:cNvPr id="13" name="矩形 12">
            <a:extLst>
              <a:ext uri="{FF2B5EF4-FFF2-40B4-BE49-F238E27FC236}">
                <a16:creationId xmlns:a16="http://schemas.microsoft.com/office/drawing/2014/main" id="{EF06B24D-5A5C-4242-A14B-A656E6E18777}"/>
              </a:ext>
            </a:extLst>
          </p:cNvPr>
          <p:cNvSpPr/>
          <p:nvPr/>
        </p:nvSpPr>
        <p:spPr>
          <a:xfrm>
            <a:off x="2731304" y="3244334"/>
            <a:ext cx="3681392" cy="369332"/>
          </a:xfrm>
          <a:prstGeom prst="rect">
            <a:avLst/>
          </a:prstGeom>
        </p:spPr>
        <p:txBody>
          <a:bodyPr wrap="none">
            <a:spAutoFit/>
          </a:bodyPr>
          <a:lstStyle/>
          <a:p>
            <a:r>
              <a:rPr lang="en-US" altLang="zh-CN" dirty="0"/>
              <a:t>https://www.thefreedictionary.com/</a:t>
            </a:r>
            <a:endParaRPr lang="zh-CN" altLang="en-US" dirty="0"/>
          </a:p>
        </p:txBody>
      </p:sp>
      <p:sp>
        <p:nvSpPr>
          <p:cNvPr id="14" name="矩形 13">
            <a:extLst>
              <a:ext uri="{FF2B5EF4-FFF2-40B4-BE49-F238E27FC236}">
                <a16:creationId xmlns:a16="http://schemas.microsoft.com/office/drawing/2014/main" id="{741C6F2D-8D74-4962-8D9E-4BFE43EB212C}"/>
              </a:ext>
            </a:extLst>
          </p:cNvPr>
          <p:cNvSpPr/>
          <p:nvPr/>
        </p:nvSpPr>
        <p:spPr>
          <a:xfrm>
            <a:off x="143767" y="1029614"/>
            <a:ext cx="8950324" cy="1815882"/>
          </a:xfrm>
          <a:prstGeom prst="rect">
            <a:avLst/>
          </a:prstGeom>
        </p:spPr>
        <p:txBody>
          <a:bodyPr wrap="square">
            <a:spAutoFit/>
          </a:bodyPr>
          <a:lstStyle/>
          <a:p>
            <a:r>
              <a:rPr lang="zh-CN" altLang="en-US" sz="2800" b="1" dirty="0">
                <a:solidFill>
                  <a:srgbClr val="C00000"/>
                </a:solidFill>
                <a:latin typeface="Calibri" panose="020F0502020204030204" pitchFamily="34" charset="0"/>
                <a:cs typeface="Calibri" panose="020F0502020204030204" pitchFamily="34" charset="0"/>
              </a:rPr>
              <a:t>困惑：</a:t>
            </a:r>
            <a:r>
              <a:rPr lang="zh-CN" altLang="en-US" sz="2800" b="1" dirty="0">
                <a:solidFill>
                  <a:srgbClr val="000066"/>
                </a:solidFill>
              </a:rPr>
              <a:t>通常，神经系统负责协调机体各器官系统的功能，是生命活动有序进行的基础；而免疫系统负责机体抵抗一切内外风险因子，是生命体与内外环境的斗争中赖以存活的基础。那么，到底哪个系统对衰老的影响最大 ？</a:t>
            </a:r>
          </a:p>
        </p:txBody>
      </p:sp>
      <p:graphicFrame>
        <p:nvGraphicFramePr>
          <p:cNvPr id="15" name="表格 14">
            <a:extLst>
              <a:ext uri="{FF2B5EF4-FFF2-40B4-BE49-F238E27FC236}">
                <a16:creationId xmlns:a16="http://schemas.microsoft.com/office/drawing/2014/main" id="{1AD7B18D-E750-44AA-8BFB-2EC686CA5A15}"/>
              </a:ext>
            </a:extLst>
          </p:cNvPr>
          <p:cNvGraphicFramePr>
            <a:graphicFrameLocks noGrp="1"/>
          </p:cNvGraphicFramePr>
          <p:nvPr>
            <p:extLst>
              <p:ext uri="{D42A27DB-BD31-4B8C-83A1-F6EECF244321}">
                <p14:modId xmlns:p14="http://schemas.microsoft.com/office/powerpoint/2010/main" val="3101775913"/>
              </p:ext>
            </p:extLst>
          </p:nvPr>
        </p:nvGraphicFramePr>
        <p:xfrm>
          <a:off x="1006735" y="2927045"/>
          <a:ext cx="7086600" cy="1299210"/>
        </p:xfrm>
        <a:graphic>
          <a:graphicData uri="http://schemas.openxmlformats.org/drawingml/2006/table">
            <a:tbl>
              <a:tblPr>
                <a:tableStyleId>{5C22544A-7EE6-4342-B048-85BDC9FD1C3A}</a:tableStyleId>
              </a:tblPr>
              <a:tblGrid>
                <a:gridCol w="3406266">
                  <a:extLst>
                    <a:ext uri="{9D8B030D-6E8A-4147-A177-3AD203B41FA5}">
                      <a16:colId xmlns:a16="http://schemas.microsoft.com/office/drawing/2014/main" val="2781101650"/>
                    </a:ext>
                  </a:extLst>
                </a:gridCol>
                <a:gridCol w="3680334">
                  <a:extLst>
                    <a:ext uri="{9D8B030D-6E8A-4147-A177-3AD203B41FA5}">
                      <a16:colId xmlns:a16="http://schemas.microsoft.com/office/drawing/2014/main" val="990020708"/>
                    </a:ext>
                  </a:extLst>
                </a:gridCol>
              </a:tblGrid>
              <a:tr h="180975">
                <a:tc>
                  <a:txBody>
                    <a:bodyPr/>
                    <a:lstStyle/>
                    <a:p>
                      <a:pPr algn="ctr" fontAlgn="ctr"/>
                      <a:r>
                        <a:rPr lang="zh-CN" altLang="en-US" sz="2800" b="1" u="none" strike="noStrike" dirty="0">
                          <a:solidFill>
                            <a:srgbClr val="C00000"/>
                          </a:solidFill>
                          <a:effectLst/>
                        </a:rPr>
                        <a:t>正方观点</a:t>
                      </a:r>
                      <a:endParaRPr lang="zh-CN" altLang="en-US" sz="2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zh-CN" altLang="en-US" sz="2800" b="1" u="none" strike="noStrike" dirty="0">
                          <a:solidFill>
                            <a:srgbClr val="C00000"/>
                          </a:solidFill>
                          <a:effectLst/>
                        </a:rPr>
                        <a:t>反方观点</a:t>
                      </a:r>
                      <a:endParaRPr lang="zh-CN" altLang="en-US" sz="2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748078214"/>
                  </a:ext>
                </a:extLst>
              </a:tr>
              <a:tr h="361950">
                <a:tc>
                  <a:txBody>
                    <a:bodyPr/>
                    <a:lstStyle/>
                    <a:p>
                      <a:pPr algn="ctr" fontAlgn="ctr"/>
                      <a:r>
                        <a:rPr lang="zh-CN" altLang="en-US" sz="2800" b="1" u="none" strike="noStrike" dirty="0">
                          <a:effectLst/>
                        </a:rPr>
                        <a:t>神经系统对衰老影响更大</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800" b="1" u="none" strike="noStrike" dirty="0">
                          <a:effectLst/>
                        </a:rPr>
                        <a:t>免疫系统影响对衰老更大</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5573429"/>
                  </a:ext>
                </a:extLst>
              </a:tr>
            </a:tbl>
          </a:graphicData>
        </a:graphic>
      </p:graphicFrame>
      <p:graphicFrame>
        <p:nvGraphicFramePr>
          <p:cNvPr id="16" name="表格 15">
            <a:extLst>
              <a:ext uri="{FF2B5EF4-FFF2-40B4-BE49-F238E27FC236}">
                <a16:creationId xmlns:a16="http://schemas.microsoft.com/office/drawing/2014/main" id="{BC91FB90-696D-4156-A09C-C74CEFC39D7F}"/>
              </a:ext>
            </a:extLst>
          </p:cNvPr>
          <p:cNvGraphicFramePr>
            <a:graphicFrameLocks noGrp="1"/>
          </p:cNvGraphicFramePr>
          <p:nvPr>
            <p:extLst>
              <p:ext uri="{D42A27DB-BD31-4B8C-83A1-F6EECF244321}">
                <p14:modId xmlns:p14="http://schemas.microsoft.com/office/powerpoint/2010/main" val="1957792232"/>
              </p:ext>
            </p:extLst>
          </p:nvPr>
        </p:nvGraphicFramePr>
        <p:xfrm>
          <a:off x="1025524" y="4736132"/>
          <a:ext cx="7086600" cy="1289685"/>
        </p:xfrm>
        <a:graphic>
          <a:graphicData uri="http://schemas.openxmlformats.org/drawingml/2006/table">
            <a:tbl>
              <a:tblPr>
                <a:tableStyleId>{5C22544A-7EE6-4342-B048-85BDC9FD1C3A}</a:tableStyleId>
              </a:tblPr>
              <a:tblGrid>
                <a:gridCol w="3406266">
                  <a:extLst>
                    <a:ext uri="{9D8B030D-6E8A-4147-A177-3AD203B41FA5}">
                      <a16:colId xmlns:a16="http://schemas.microsoft.com/office/drawing/2014/main" val="2781101650"/>
                    </a:ext>
                  </a:extLst>
                </a:gridCol>
                <a:gridCol w="3680334">
                  <a:extLst>
                    <a:ext uri="{9D8B030D-6E8A-4147-A177-3AD203B41FA5}">
                      <a16:colId xmlns:a16="http://schemas.microsoft.com/office/drawing/2014/main" val="990020708"/>
                    </a:ext>
                  </a:extLst>
                </a:gridCol>
              </a:tblGrid>
              <a:tr h="180975">
                <a:tc>
                  <a:txBody>
                    <a:bodyPr/>
                    <a:lstStyle/>
                    <a:p>
                      <a:pPr algn="ctr" fontAlgn="ctr"/>
                      <a:r>
                        <a:rPr lang="zh-CN" altLang="en-US" sz="2800" b="1" u="none" strike="noStrike" dirty="0">
                          <a:solidFill>
                            <a:srgbClr val="C00000"/>
                          </a:solidFill>
                          <a:effectLst/>
                        </a:rPr>
                        <a:t>正方成员</a:t>
                      </a:r>
                      <a:endParaRPr lang="zh-CN" altLang="en-US" sz="2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zh-CN" altLang="en-US" sz="2800" b="1" u="none" strike="noStrike" dirty="0">
                          <a:solidFill>
                            <a:srgbClr val="C00000"/>
                          </a:solidFill>
                          <a:effectLst/>
                        </a:rPr>
                        <a:t>反方成员</a:t>
                      </a:r>
                      <a:endParaRPr lang="zh-CN" altLang="en-US" sz="2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748078214"/>
                  </a:ext>
                </a:extLst>
              </a:tr>
              <a:tr h="361950">
                <a:tc>
                  <a:txBody>
                    <a:bodyPr/>
                    <a:lstStyle/>
                    <a:p>
                      <a:pPr algn="ctr">
                        <a:spcAft>
                          <a:spcPts val="0"/>
                        </a:spcAft>
                      </a:pPr>
                      <a:r>
                        <a:rPr lang="zh-CN" altLang="en-US"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rPr>
                        <a:t>杨毓文、刘利生</a:t>
                      </a:r>
                      <a:endParaRPr lang="en-US" altLang="zh-CN"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altLang="en-US"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rPr>
                        <a:t>林长吉、曹皋荟</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spcAft>
                          <a:spcPts val="0"/>
                        </a:spcAft>
                      </a:pPr>
                      <a:r>
                        <a:rPr lang="zh-CN" altLang="en-US"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rPr>
                        <a:t>朱铭、万千千</a:t>
                      </a:r>
                      <a:endParaRPr lang="en-US" altLang="zh-CN"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endParaRPr>
                    </a:p>
                    <a:p>
                      <a:pPr marL="0" indent="0" algn="ctr">
                        <a:spcAft>
                          <a:spcPts val="0"/>
                        </a:spcAft>
                      </a:pPr>
                      <a:r>
                        <a:rPr lang="zh-CN" altLang="en-US" sz="2800" b="1" kern="100" dirty="0">
                          <a:solidFill>
                            <a:srgbClr val="000066"/>
                          </a:solidFill>
                          <a:effectLst/>
                          <a:latin typeface="Calibri" panose="020F0502020204030204" pitchFamily="34" charset="0"/>
                          <a:ea typeface="宋体" panose="02010600030101010101" pitchFamily="2" charset="-122"/>
                          <a:cs typeface="Times New Roman" panose="02020603050405020304" pitchFamily="18" charset="0"/>
                        </a:rPr>
                        <a:t>谭雅琪、张宇振</a:t>
                      </a:r>
                    </a:p>
                  </a:txBody>
                  <a:tcPr marL="68580" marR="68580" marT="0" marB="0">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557342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0198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172200"/>
            <a:ext cx="9017948" cy="523220"/>
          </a:xfrm>
          <a:prstGeom prst="rect">
            <a:avLst/>
          </a:prstGeom>
        </p:spPr>
        <p:txBody>
          <a:bodyPr wrap="square">
            <a:spAutoFit/>
          </a:bodyPr>
          <a:lstStyle/>
          <a:p>
            <a:pPr>
              <a:defRPr/>
            </a:pPr>
            <a:r>
              <a:rPr lang="zh-CN" altLang="en-US" sz="2800" b="1" dirty="0">
                <a:solidFill>
                  <a:schemeClr val="tx1"/>
                </a:solidFill>
                <a:effectLst>
                  <a:outerShdw blurRad="38100" dist="38100" dir="2700000" algn="tl">
                    <a:srgbClr val="000000">
                      <a:alpha val="43137"/>
                    </a:srgbClr>
                  </a:outerShdw>
                </a:effectLst>
              </a:rPr>
              <a:t>什么是智力，怎么测验？</a:t>
            </a:r>
          </a:p>
        </p:txBody>
      </p:sp>
      <p:sp>
        <p:nvSpPr>
          <p:cNvPr id="8" name="AutoShape 5">
            <a:extLst>
              <a:ext uri="{FF2B5EF4-FFF2-40B4-BE49-F238E27FC236}">
                <a16:creationId xmlns:a16="http://schemas.microsoft.com/office/drawing/2014/main" id="{75B3CC43-2B79-4EF9-80C7-C2F868A2AC5E}"/>
              </a:ext>
            </a:extLst>
          </p:cNvPr>
          <p:cNvSpPr>
            <a:spLocks noChangeArrowheads="1"/>
          </p:cNvSpPr>
          <p:nvPr/>
        </p:nvSpPr>
        <p:spPr bwMode="auto">
          <a:xfrm>
            <a:off x="200499" y="1311638"/>
            <a:ext cx="8712000" cy="2345962"/>
          </a:xfrm>
          <a:prstGeom prst="roundRect">
            <a:avLst>
              <a:gd name="adj" fmla="val 16667"/>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marL="342900" indent="-342900" algn="ctr">
              <a:defRPr sz="2400">
                <a:solidFill>
                  <a:schemeClr val="tx1"/>
                </a:solidFill>
                <a:latin typeface="Arial" panose="020B0604020202020204" pitchFamily="34" charset="0"/>
                <a:ea typeface="宋体" panose="02010600030101010101" pitchFamily="2" charset="-122"/>
              </a:defRPr>
            </a:lvl1pPr>
            <a:lvl2pPr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gn="l">
              <a:lnSpc>
                <a:spcPct val="150000"/>
              </a:lnSpc>
            </a:pPr>
            <a:r>
              <a:rPr lang="en-US" altLang="zh-CN" sz="3200" b="1" dirty="0"/>
              <a:t>1905</a:t>
            </a:r>
            <a:r>
              <a:rPr lang="zh-CN" altLang="en-US" sz="3200" b="1" dirty="0"/>
              <a:t>年，法国首次开展了“</a:t>
            </a:r>
            <a:r>
              <a:rPr lang="zh-CN" altLang="en-US" sz="3200" b="1" dirty="0">
                <a:solidFill>
                  <a:srgbClr val="FF0000"/>
                </a:solidFill>
              </a:rPr>
              <a:t>智商测验</a:t>
            </a:r>
            <a:r>
              <a:rPr lang="zh-CN" altLang="en-US" sz="3200" b="1" dirty="0"/>
              <a:t>”，用来区分智力迟钝儿童与正常儿童。后来得到了完善和广泛推广。</a:t>
            </a:r>
          </a:p>
        </p:txBody>
      </p:sp>
      <p:sp>
        <p:nvSpPr>
          <p:cNvPr id="9" name="AutoShape 10">
            <a:extLst>
              <a:ext uri="{FF2B5EF4-FFF2-40B4-BE49-F238E27FC236}">
                <a16:creationId xmlns:a16="http://schemas.microsoft.com/office/drawing/2014/main" id="{3598CA22-827C-43AB-9323-08E97D212A11}"/>
              </a:ext>
            </a:extLst>
          </p:cNvPr>
          <p:cNvSpPr>
            <a:spLocks noChangeArrowheads="1"/>
          </p:cNvSpPr>
          <p:nvPr/>
        </p:nvSpPr>
        <p:spPr bwMode="auto">
          <a:xfrm>
            <a:off x="187899" y="4114800"/>
            <a:ext cx="8712000" cy="1528717"/>
          </a:xfrm>
          <a:prstGeom prst="roundRect">
            <a:avLst>
              <a:gd name="adj" fmla="val 16667"/>
            </a:avLst>
          </a:prstGeom>
          <a:solidFill>
            <a:srgbClr val="CCCCFF">
              <a:alpha val="52940"/>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b="1" dirty="0"/>
              <a:t>智商：人的智商高峰出现在</a:t>
            </a:r>
            <a:r>
              <a:rPr lang="en-US" altLang="zh-CN" sz="3200" b="1" dirty="0"/>
              <a:t>18</a:t>
            </a:r>
            <a:r>
              <a:rPr lang="zh-CN" altLang="en-US" sz="3200" b="1" dirty="0"/>
              <a:t>岁至</a:t>
            </a:r>
            <a:r>
              <a:rPr lang="en-US" altLang="zh-CN" sz="3200" b="1" dirty="0"/>
              <a:t>25</a:t>
            </a:r>
            <a:r>
              <a:rPr lang="zh-CN" altLang="en-US" sz="3200" b="1" dirty="0"/>
              <a:t>岁之间，之后会发生缓缓衰减！ </a:t>
            </a:r>
          </a:p>
        </p:txBody>
      </p:sp>
    </p:spTree>
    <p:extLst>
      <p:ext uri="{BB962C8B-B14F-4D97-AF65-F5344CB8AC3E}">
        <p14:creationId xmlns:p14="http://schemas.microsoft.com/office/powerpoint/2010/main" val="3730108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01676"/>
          </a:xfrm>
          <a:prstGeom prst="rect">
            <a:avLst/>
          </a:prstGeom>
        </p:spPr>
        <p:txBody>
          <a:bodyPr wrap="square">
            <a:spAutoFit/>
          </a:bodyPr>
          <a:lstStyle/>
          <a:p>
            <a:pPr eaLnBrk="1" hangingPunct="1">
              <a:lnSpc>
                <a:spcPct val="95000"/>
              </a:lnSpc>
              <a:buFontTx/>
              <a:buBlip>
                <a:blip r:embed="rId3"/>
              </a:buBlip>
              <a:defRPr/>
            </a:pPr>
            <a:r>
              <a:rPr lang="zh-CN" altLang="en-US" sz="2800" b="1" dirty="0">
                <a:solidFill>
                  <a:srgbClr val="FF0000"/>
                </a:solidFill>
              </a:rPr>
              <a:t>你的</a:t>
            </a:r>
            <a:r>
              <a:rPr lang="en-US" altLang="zh-CN" sz="2800" b="1" dirty="0">
                <a:solidFill>
                  <a:srgbClr val="FF0000"/>
                </a:solidFill>
              </a:rPr>
              <a:t>IQ</a:t>
            </a:r>
            <a:r>
              <a:rPr lang="zh-CN" altLang="en-US" sz="2800" b="1" dirty="0">
                <a:solidFill>
                  <a:srgbClr val="FF0000"/>
                </a:solidFill>
              </a:rPr>
              <a:t>是多少？</a:t>
            </a:r>
          </a:p>
        </p:txBody>
      </p:sp>
      <p:sp>
        <p:nvSpPr>
          <p:cNvPr id="8" name="矩形 7">
            <a:extLst>
              <a:ext uri="{FF2B5EF4-FFF2-40B4-BE49-F238E27FC236}">
                <a16:creationId xmlns:a16="http://schemas.microsoft.com/office/drawing/2014/main" id="{1866A0E3-2D66-447A-A33E-EB4F03B9BDB3}"/>
              </a:ext>
            </a:extLst>
          </p:cNvPr>
          <p:cNvSpPr/>
          <p:nvPr/>
        </p:nvSpPr>
        <p:spPr bwMode="auto">
          <a:xfrm>
            <a:off x="384629" y="2151738"/>
            <a:ext cx="8229600" cy="3038475"/>
          </a:xfrm>
          <a:prstGeom prst="rect">
            <a:avLst/>
          </a:prstGeom>
          <a:noFill/>
          <a:ln w="9525" cap="flat" cmpd="sng" algn="ctr">
            <a:noFill/>
            <a:prstDash val="solid"/>
            <a:round/>
            <a:headEnd type="none" w="med" len="med"/>
            <a:tailEnd type="none" w="med" len="med"/>
          </a:ln>
          <a:effectLst/>
        </p:spPr>
        <p:txBody>
          <a:bodyPr lIns="0" tIns="0" rIns="0" bIns="0"/>
          <a:lstStyle/>
          <a:p>
            <a:pPr algn="l">
              <a:lnSpc>
                <a:spcPct val="120000"/>
              </a:lnSpc>
              <a:defRPr/>
            </a:pPr>
            <a:r>
              <a:rPr lang="en-US" altLang="zh-CN" sz="2800" b="1" dirty="0">
                <a:solidFill>
                  <a:schemeClr val="tx1"/>
                </a:solidFill>
              </a:rPr>
              <a:t>1</a:t>
            </a:r>
            <a:r>
              <a:rPr lang="zh-CN" altLang="en-US" sz="2800" b="1" dirty="0">
                <a:solidFill>
                  <a:schemeClr val="tx1"/>
                </a:solidFill>
              </a:rPr>
              <a:t>、选出不同类的一项： </a:t>
            </a:r>
            <a:r>
              <a:rPr lang="en-US" altLang="zh-CN" sz="2800" b="1" dirty="0">
                <a:solidFill>
                  <a:schemeClr val="tx1"/>
                </a:solidFill>
              </a:rPr>
              <a:t>A</a:t>
            </a:r>
            <a:r>
              <a:rPr lang="zh-CN" altLang="en-US" sz="2800" b="1" dirty="0">
                <a:solidFill>
                  <a:schemeClr val="tx1"/>
                </a:solidFill>
              </a:rPr>
              <a:t>、蛇    </a:t>
            </a:r>
            <a:r>
              <a:rPr lang="en-US" altLang="zh-CN" sz="2800" b="1" dirty="0">
                <a:solidFill>
                  <a:schemeClr val="tx1"/>
                </a:solidFill>
              </a:rPr>
              <a:t>B</a:t>
            </a:r>
            <a:r>
              <a:rPr lang="zh-CN" altLang="en-US" sz="2800" b="1" dirty="0">
                <a:solidFill>
                  <a:schemeClr val="tx1"/>
                </a:solidFill>
              </a:rPr>
              <a:t>、大树 </a:t>
            </a:r>
            <a:r>
              <a:rPr lang="en-US" altLang="zh-CN" sz="2800" b="1" dirty="0">
                <a:solidFill>
                  <a:schemeClr val="tx1"/>
                </a:solidFill>
              </a:rPr>
              <a:t>C</a:t>
            </a:r>
            <a:r>
              <a:rPr lang="zh-CN" altLang="en-US" sz="2800" b="1" dirty="0">
                <a:solidFill>
                  <a:schemeClr val="tx1"/>
                </a:solidFill>
              </a:rPr>
              <a:t>、老虎 </a:t>
            </a:r>
          </a:p>
          <a:p>
            <a:pPr algn="l">
              <a:lnSpc>
                <a:spcPct val="120000"/>
              </a:lnSpc>
              <a:defRPr/>
            </a:pPr>
            <a:r>
              <a:rPr lang="en-US" altLang="zh-CN" sz="2800" b="1" dirty="0">
                <a:solidFill>
                  <a:schemeClr val="tx1"/>
                </a:solidFill>
              </a:rPr>
              <a:t>2</a:t>
            </a:r>
            <a:r>
              <a:rPr lang="zh-CN" altLang="en-US" sz="2800" b="1" dirty="0">
                <a:solidFill>
                  <a:schemeClr val="tx1"/>
                </a:solidFill>
              </a:rPr>
              <a:t>、选出不同类的一项： </a:t>
            </a:r>
            <a:r>
              <a:rPr lang="en-US" altLang="zh-CN" sz="2800" b="1" dirty="0">
                <a:solidFill>
                  <a:schemeClr val="tx1"/>
                </a:solidFill>
              </a:rPr>
              <a:t>A </a:t>
            </a:r>
            <a:r>
              <a:rPr lang="zh-CN" altLang="en-US" sz="2800" b="1" dirty="0">
                <a:solidFill>
                  <a:schemeClr val="tx1"/>
                </a:solidFill>
              </a:rPr>
              <a:t>、</a:t>
            </a:r>
            <a:r>
              <a:rPr lang="en-US" altLang="zh-CN" sz="2800" b="1" dirty="0">
                <a:solidFill>
                  <a:schemeClr val="tx1"/>
                </a:solidFill>
              </a:rPr>
              <a:t>3/5  B</a:t>
            </a:r>
            <a:r>
              <a:rPr lang="zh-CN" altLang="en-US" sz="2800" b="1" dirty="0">
                <a:solidFill>
                  <a:schemeClr val="tx1"/>
                </a:solidFill>
              </a:rPr>
              <a:t>、 </a:t>
            </a:r>
            <a:r>
              <a:rPr lang="en-US" altLang="zh-CN" sz="2800" b="1" dirty="0">
                <a:solidFill>
                  <a:schemeClr val="tx1"/>
                </a:solidFill>
              </a:rPr>
              <a:t>3/7  C</a:t>
            </a:r>
            <a:r>
              <a:rPr lang="zh-CN" altLang="en-US" sz="2800" b="1" dirty="0">
                <a:solidFill>
                  <a:schemeClr val="tx1"/>
                </a:solidFill>
              </a:rPr>
              <a:t>、 </a:t>
            </a:r>
            <a:r>
              <a:rPr lang="en-US" altLang="zh-CN" sz="2800" b="1" dirty="0">
                <a:solidFill>
                  <a:schemeClr val="tx1"/>
                </a:solidFill>
              </a:rPr>
              <a:t>3/9 </a:t>
            </a:r>
          </a:p>
          <a:p>
            <a:pPr algn="l">
              <a:lnSpc>
                <a:spcPct val="120000"/>
              </a:lnSpc>
              <a:defRPr/>
            </a:pPr>
            <a:r>
              <a:rPr lang="en-US" altLang="zh-CN" sz="2800" b="1" dirty="0">
                <a:solidFill>
                  <a:schemeClr val="tx1"/>
                </a:solidFill>
              </a:rPr>
              <a:t>3</a:t>
            </a:r>
            <a:r>
              <a:rPr lang="zh-CN" altLang="en-US" sz="2800" b="1" dirty="0">
                <a:solidFill>
                  <a:schemeClr val="tx1"/>
                </a:solidFill>
              </a:rPr>
              <a:t>、男孩对男子，正如女孩对：</a:t>
            </a:r>
          </a:p>
          <a:p>
            <a:pPr lvl="2" algn="l">
              <a:lnSpc>
                <a:spcPct val="120000"/>
              </a:lnSpc>
              <a:defRPr/>
            </a:pPr>
            <a:r>
              <a:rPr lang="zh-CN" altLang="en-US" sz="2800" b="1" dirty="0">
                <a:solidFill>
                  <a:schemeClr val="tx1"/>
                </a:solidFill>
              </a:rPr>
              <a:t> </a:t>
            </a:r>
            <a:r>
              <a:rPr lang="en-US" altLang="zh-CN" sz="2800" b="1" dirty="0">
                <a:solidFill>
                  <a:schemeClr val="tx1"/>
                </a:solidFill>
              </a:rPr>
              <a:t>A</a:t>
            </a:r>
            <a:r>
              <a:rPr lang="zh-CN" altLang="en-US" sz="2800" b="1" dirty="0">
                <a:solidFill>
                  <a:schemeClr val="tx1"/>
                </a:solidFill>
              </a:rPr>
              <a:t>青年 </a:t>
            </a:r>
            <a:r>
              <a:rPr lang="en-US" altLang="zh-CN" sz="2800" b="1" dirty="0">
                <a:solidFill>
                  <a:schemeClr val="tx1"/>
                </a:solidFill>
              </a:rPr>
              <a:t>B</a:t>
            </a:r>
            <a:r>
              <a:rPr lang="zh-CN" altLang="en-US" sz="2800" b="1" dirty="0">
                <a:solidFill>
                  <a:schemeClr val="tx1"/>
                </a:solidFill>
              </a:rPr>
              <a:t>孩子 </a:t>
            </a:r>
            <a:r>
              <a:rPr lang="en-US" altLang="zh-CN" sz="2800" b="1" dirty="0">
                <a:solidFill>
                  <a:schemeClr val="tx1"/>
                </a:solidFill>
              </a:rPr>
              <a:t>C</a:t>
            </a:r>
            <a:r>
              <a:rPr lang="zh-CN" altLang="en-US" sz="2800" b="1" dirty="0">
                <a:solidFill>
                  <a:schemeClr val="tx1"/>
                </a:solidFill>
              </a:rPr>
              <a:t>夫人 </a:t>
            </a:r>
            <a:r>
              <a:rPr lang="en-US" altLang="zh-CN" sz="2800" b="1" dirty="0">
                <a:solidFill>
                  <a:schemeClr val="tx1"/>
                </a:solidFill>
              </a:rPr>
              <a:t>D</a:t>
            </a:r>
            <a:r>
              <a:rPr lang="zh-CN" altLang="en-US" sz="2800" b="1" dirty="0">
                <a:solidFill>
                  <a:schemeClr val="tx1"/>
                </a:solidFill>
              </a:rPr>
              <a:t>姑娘 </a:t>
            </a:r>
            <a:r>
              <a:rPr lang="en-US" altLang="zh-CN" sz="2800" b="1" dirty="0">
                <a:solidFill>
                  <a:schemeClr val="tx1"/>
                </a:solidFill>
              </a:rPr>
              <a:t>E</a:t>
            </a:r>
            <a:r>
              <a:rPr lang="zh-CN" altLang="en-US" sz="2800" b="1" dirty="0">
                <a:solidFill>
                  <a:schemeClr val="tx1"/>
                </a:solidFill>
              </a:rPr>
              <a:t>妇女 </a:t>
            </a:r>
          </a:p>
          <a:p>
            <a:pPr algn="l">
              <a:lnSpc>
                <a:spcPct val="120000"/>
              </a:lnSpc>
              <a:defRPr/>
            </a:pPr>
            <a:r>
              <a:rPr lang="en-US" altLang="zh-CN" sz="2800" b="1" dirty="0">
                <a:solidFill>
                  <a:schemeClr val="tx1"/>
                </a:solidFill>
              </a:rPr>
              <a:t>4</a:t>
            </a:r>
            <a:r>
              <a:rPr lang="zh-CN" altLang="en-US" sz="2800" b="1" dirty="0">
                <a:solidFill>
                  <a:schemeClr val="tx1"/>
                </a:solidFill>
              </a:rPr>
              <a:t>、 </a:t>
            </a:r>
            <a:r>
              <a:rPr lang="en-US" altLang="zh-CN" sz="2800" b="1" dirty="0">
                <a:solidFill>
                  <a:schemeClr val="tx1"/>
                </a:solidFill>
              </a:rPr>
              <a:t>1 3 2 4 6 5 7</a:t>
            </a:r>
            <a:r>
              <a:rPr lang="zh-CN" altLang="en-US" sz="2800" b="1" dirty="0">
                <a:solidFill>
                  <a:schemeClr val="tx1"/>
                </a:solidFill>
              </a:rPr>
              <a:t>（ ） 请写出“ （ ） ”处的数字。 </a:t>
            </a:r>
          </a:p>
          <a:p>
            <a:pPr algn="l">
              <a:lnSpc>
                <a:spcPct val="120000"/>
              </a:lnSpc>
              <a:defRPr/>
            </a:pPr>
            <a:r>
              <a:rPr lang="en-US" altLang="zh-CN" sz="2800" b="1" dirty="0">
                <a:solidFill>
                  <a:schemeClr val="tx1"/>
                </a:solidFill>
              </a:rPr>
              <a:t>5</a:t>
            </a:r>
            <a:r>
              <a:rPr lang="zh-CN" altLang="en-US" sz="2800" b="1" dirty="0">
                <a:solidFill>
                  <a:schemeClr val="tx1"/>
                </a:solidFill>
              </a:rPr>
              <a:t>、下列四个词是否可以组成一个正确的句子 </a:t>
            </a:r>
          </a:p>
          <a:p>
            <a:pPr lvl="2">
              <a:lnSpc>
                <a:spcPct val="120000"/>
              </a:lnSpc>
              <a:defRPr/>
            </a:pPr>
            <a:r>
              <a:rPr lang="zh-CN" altLang="en-US" sz="2800" b="1" dirty="0">
                <a:solidFill>
                  <a:schemeClr val="tx1"/>
                </a:solidFill>
              </a:rPr>
              <a:t> 生活  水里  鱼  在</a:t>
            </a:r>
          </a:p>
        </p:txBody>
      </p:sp>
      <p:sp>
        <p:nvSpPr>
          <p:cNvPr id="2" name="矩形 1">
            <a:extLst>
              <a:ext uri="{FF2B5EF4-FFF2-40B4-BE49-F238E27FC236}">
                <a16:creationId xmlns:a16="http://schemas.microsoft.com/office/drawing/2014/main" id="{D36F54D8-C3C3-4A2C-A088-A0AD3C22D3B1}"/>
              </a:ext>
            </a:extLst>
          </p:cNvPr>
          <p:cNvSpPr/>
          <p:nvPr/>
        </p:nvSpPr>
        <p:spPr>
          <a:xfrm>
            <a:off x="41275" y="1155411"/>
            <a:ext cx="9011598" cy="584775"/>
          </a:xfrm>
          <a:prstGeom prst="rect">
            <a:avLst/>
          </a:prstGeom>
        </p:spPr>
        <p:txBody>
          <a:bodyPr wrap="square">
            <a:spAutoFit/>
          </a:bodyPr>
          <a:lstStyle/>
          <a:p>
            <a:r>
              <a:rPr lang="zh-CN" altLang="en-US" sz="3200" b="1" dirty="0">
                <a:solidFill>
                  <a:srgbClr val="FF0000"/>
                </a:solidFill>
              </a:rPr>
              <a:t>智商</a:t>
            </a:r>
            <a:r>
              <a:rPr lang="en-US" altLang="zh-CN" sz="3200" b="1" dirty="0">
                <a:solidFill>
                  <a:srgbClr val="FF0000"/>
                </a:solidFill>
              </a:rPr>
              <a:t>(Intelligence Quotient, IQ)</a:t>
            </a:r>
            <a:r>
              <a:rPr lang="zh-CN" altLang="en-US" sz="3200" b="1" dirty="0">
                <a:solidFill>
                  <a:srgbClr val="FF0000"/>
                </a:solidFill>
              </a:rPr>
              <a:t>测试</a:t>
            </a:r>
            <a:endParaRPr lang="en-US" altLang="zh-CN" sz="3200" b="1" dirty="0">
              <a:solidFill>
                <a:srgbClr val="FF0000"/>
              </a:solidFill>
            </a:endParaRPr>
          </a:p>
        </p:txBody>
      </p:sp>
    </p:spTree>
    <p:extLst>
      <p:ext uri="{BB962C8B-B14F-4D97-AF65-F5344CB8AC3E}">
        <p14:creationId xmlns:p14="http://schemas.microsoft.com/office/powerpoint/2010/main" val="2574816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pPr>
              <a:defRPr/>
            </a:pPr>
            <a:r>
              <a:rPr lang="zh-CN" altLang="en-US" sz="2800" b="1" dirty="0">
                <a:solidFill>
                  <a:srgbClr val="FF6600"/>
                </a:solidFill>
                <a:effectLst>
                  <a:outerShdw blurRad="38100" dist="38100" dir="2700000" algn="tl">
                    <a:srgbClr val="000000">
                      <a:alpha val="43137"/>
                    </a:srgbClr>
                  </a:outerShdw>
                </a:effectLst>
              </a:rPr>
              <a:t>记忆衰退：那种记忆衰退快</a:t>
            </a:r>
            <a:r>
              <a:rPr lang="en-US" altLang="zh-CN" sz="2800" b="1" dirty="0">
                <a:solidFill>
                  <a:srgbClr val="FF6600"/>
                </a:solidFill>
                <a:effectLst>
                  <a:outerShdw blurRad="38100" dist="38100" dir="2700000" algn="tl">
                    <a:srgbClr val="000000">
                      <a:alpha val="43137"/>
                    </a:srgbClr>
                  </a:outerShdw>
                </a:effectLst>
              </a:rPr>
              <a:t>/</a:t>
            </a:r>
            <a:r>
              <a:rPr lang="zh-CN" altLang="en-US" sz="2800" b="1" dirty="0">
                <a:solidFill>
                  <a:srgbClr val="FF6600"/>
                </a:solidFill>
                <a:effectLst>
                  <a:outerShdw blurRad="38100" dist="38100" dir="2700000" algn="tl">
                    <a:srgbClr val="000000">
                      <a:alpha val="43137"/>
                    </a:srgbClr>
                  </a:outerShdw>
                </a:effectLst>
              </a:rPr>
              <a:t>早？</a:t>
            </a:r>
          </a:p>
        </p:txBody>
      </p:sp>
      <p:sp>
        <p:nvSpPr>
          <p:cNvPr id="8" name="矩形 7">
            <a:extLst>
              <a:ext uri="{FF2B5EF4-FFF2-40B4-BE49-F238E27FC236}">
                <a16:creationId xmlns:a16="http://schemas.microsoft.com/office/drawing/2014/main" id="{58C4F341-961E-4708-94FB-051328DBA6F8}"/>
              </a:ext>
            </a:extLst>
          </p:cNvPr>
          <p:cNvSpPr/>
          <p:nvPr/>
        </p:nvSpPr>
        <p:spPr bwMode="auto">
          <a:xfrm>
            <a:off x="392482" y="1286789"/>
            <a:ext cx="8446718" cy="4656811"/>
          </a:xfrm>
          <a:prstGeom prst="rect">
            <a:avLst/>
          </a:prstGeom>
          <a:solidFill>
            <a:srgbClr val="FFFFFF"/>
          </a:solidFill>
          <a:ln w="9525" cap="flat" cmpd="sng" algn="ctr">
            <a:noFill/>
            <a:prstDash val="solid"/>
            <a:round/>
            <a:headEnd type="none" w="med" len="med"/>
            <a:tailEnd type="none" w="med" len="med"/>
          </a:ln>
          <a:effectLst/>
        </p:spPr>
        <p:txBody>
          <a:bodyPr lIns="0" tIns="0" rIns="0" bIns="0"/>
          <a:lstStyle/>
          <a:p>
            <a:pPr algn="just">
              <a:lnSpc>
                <a:spcPct val="120000"/>
              </a:lnSpc>
              <a:spcBef>
                <a:spcPts val="600"/>
              </a:spcBef>
              <a:defRPr/>
            </a:pPr>
            <a:r>
              <a:rPr lang="zh-CN" altLang="en-US" sz="2800" b="1" dirty="0">
                <a:solidFill>
                  <a:srgbClr val="FF0000"/>
                </a:solidFill>
                <a:effectLst>
                  <a:outerShdw blurRad="38100" dist="38100" dir="2700000" algn="tl">
                    <a:srgbClr val="000000">
                      <a:alpha val="43137"/>
                    </a:srgbClr>
                  </a:outerShdw>
                </a:effectLst>
              </a:rPr>
              <a:t>陈述性记忆</a:t>
            </a:r>
            <a:r>
              <a:rPr lang="zh-CN" altLang="en-US" sz="2800" b="1"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“不要将汽车停在落有很多鸟的树下”</a:t>
            </a:r>
          </a:p>
          <a:p>
            <a:pPr algn="just">
              <a:lnSpc>
                <a:spcPct val="120000"/>
              </a:lnSpc>
              <a:spcBef>
                <a:spcPts val="600"/>
              </a:spcBef>
              <a:defRPr/>
            </a:pPr>
            <a:r>
              <a:rPr lang="zh-CN" altLang="en-US" sz="2800" b="1" dirty="0">
                <a:solidFill>
                  <a:srgbClr val="FF0000"/>
                </a:solidFill>
                <a:effectLst>
                  <a:outerShdw blurRad="38100" dist="38100" dir="2700000" algn="tl">
                    <a:srgbClr val="000000">
                      <a:alpha val="43137"/>
                    </a:srgbClr>
                  </a:outerShdw>
                </a:effectLst>
              </a:rPr>
              <a:t>程序性记忆</a:t>
            </a:r>
            <a:r>
              <a:rPr lang="zh-CN" altLang="en-US" sz="2800" b="1"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一种对某些活动能力的记忆。如：很多年没见过自行车，仍然保留着如何骑自行车的记忆。</a:t>
            </a:r>
          </a:p>
          <a:p>
            <a:pPr algn="just">
              <a:lnSpc>
                <a:spcPct val="120000"/>
              </a:lnSpc>
              <a:spcBef>
                <a:spcPts val="600"/>
              </a:spcBef>
              <a:defRPr/>
            </a:pPr>
            <a:r>
              <a:rPr lang="zh-CN" altLang="en-US" sz="2800" b="1" dirty="0">
                <a:solidFill>
                  <a:srgbClr val="FF0000"/>
                </a:solidFill>
                <a:effectLst>
                  <a:outerShdw blurRad="38100" dist="38100" dir="2700000" algn="tl">
                    <a:srgbClr val="000000">
                      <a:alpha val="43137"/>
                    </a:srgbClr>
                  </a:outerShdw>
                </a:effectLst>
              </a:rPr>
              <a:t>暂时记忆</a:t>
            </a:r>
            <a:r>
              <a:rPr lang="zh-CN" altLang="en-US" sz="2800" b="1"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它就像空中交通管制塔一样暂时保存某些新事物的意识痕迹</a:t>
            </a:r>
            <a:r>
              <a:rPr lang="en-US" altLang="zh-CN" sz="2800"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短期的</a:t>
            </a:r>
            <a:r>
              <a:rPr lang="en-US" altLang="zh-CN" sz="2800"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a:t>
            </a:r>
          </a:p>
          <a:p>
            <a:pPr algn="just">
              <a:lnSpc>
                <a:spcPct val="120000"/>
              </a:lnSpc>
              <a:spcBef>
                <a:spcPts val="600"/>
              </a:spcBef>
              <a:defRPr/>
            </a:pPr>
            <a:r>
              <a:rPr lang="zh-CN" altLang="en-US" sz="2800" b="1" dirty="0">
                <a:solidFill>
                  <a:srgbClr val="FF0000"/>
                </a:solidFill>
                <a:effectLst>
                  <a:outerShdw blurRad="38100" dist="38100" dir="2700000" algn="tl">
                    <a:srgbClr val="000000">
                      <a:alpha val="43137"/>
                    </a:srgbClr>
                  </a:outerShdw>
                </a:effectLst>
              </a:rPr>
              <a:t>永久记忆</a:t>
            </a:r>
            <a:r>
              <a:rPr lang="zh-CN" altLang="en-US" sz="2800" b="1" dirty="0">
                <a:solidFill>
                  <a:schemeClr val="tx1">
                    <a:lumMod val="75000"/>
                  </a:schemeClr>
                </a:solidFill>
                <a:effectLst>
                  <a:outerShdw blurRad="38100" dist="38100" dir="2700000" algn="tl">
                    <a:srgbClr val="000000">
                      <a:alpha val="43137"/>
                    </a:srgbClr>
                  </a:outerShdw>
                </a:effectLst>
              </a:rPr>
              <a:t>：</a:t>
            </a:r>
            <a:r>
              <a:rPr lang="zh-CN" altLang="en-US" sz="2800" dirty="0">
                <a:solidFill>
                  <a:schemeClr val="tx1">
                    <a:lumMod val="75000"/>
                  </a:schemeClr>
                </a:solidFill>
                <a:effectLst>
                  <a:outerShdw blurRad="38100" dist="38100" dir="2700000" algn="tl">
                    <a:srgbClr val="000000">
                      <a:alpha val="43137"/>
                    </a:srgbClr>
                  </a:outerShdw>
                </a:effectLst>
              </a:rPr>
              <a:t>它可使人类拥有长时间保留影像的能力，例如能够在很长时间没有见过阿姨的情况下很快地辨认出她的模样。</a:t>
            </a:r>
          </a:p>
        </p:txBody>
      </p:sp>
    </p:spTree>
    <p:extLst>
      <p:ext uri="{BB962C8B-B14F-4D97-AF65-F5344CB8AC3E}">
        <p14:creationId xmlns:p14="http://schemas.microsoft.com/office/powerpoint/2010/main" val="3195247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01676"/>
          </a:xfrm>
          <a:prstGeom prst="rect">
            <a:avLst/>
          </a:prstGeom>
        </p:spPr>
        <p:txBody>
          <a:bodyPr wrap="square">
            <a:spAutoFit/>
          </a:bodyPr>
          <a:lstStyle/>
          <a:p>
            <a:pPr algn="just" eaLnBrk="1" hangingPunct="1">
              <a:lnSpc>
                <a:spcPct val="95000"/>
              </a:lnSpc>
              <a:buFontTx/>
              <a:buBlip>
                <a:blip r:embed="rId3"/>
              </a:buBlip>
              <a:defRPr/>
            </a:pPr>
            <a:r>
              <a:rPr lang="zh-CN" altLang="en-US" sz="2800" b="1" dirty="0">
                <a:solidFill>
                  <a:srgbClr val="FF6600"/>
                </a:solidFill>
                <a:effectLst>
                  <a:outerShdw blurRad="38100" dist="38100" dir="2700000" algn="tl">
                    <a:srgbClr val="000000"/>
                  </a:outerShdw>
                </a:effectLst>
              </a:rPr>
              <a:t>脑萎缩：额叶、海马尤为明显！</a:t>
            </a:r>
          </a:p>
        </p:txBody>
      </p:sp>
      <p:sp>
        <p:nvSpPr>
          <p:cNvPr id="8" name="Rectangle 10">
            <a:extLst>
              <a:ext uri="{FF2B5EF4-FFF2-40B4-BE49-F238E27FC236}">
                <a16:creationId xmlns:a16="http://schemas.microsoft.com/office/drawing/2014/main" id="{9582227B-283E-4EFC-902F-6B555AFC562D}"/>
              </a:ext>
            </a:extLst>
          </p:cNvPr>
          <p:cNvSpPr>
            <a:spLocks noChangeArrowheads="1"/>
          </p:cNvSpPr>
          <p:nvPr/>
        </p:nvSpPr>
        <p:spPr bwMode="auto">
          <a:xfrm>
            <a:off x="282900" y="1243013"/>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6600"/>
                </a:solidFill>
                <a:effectLst>
                  <a:outerShdw blurRad="38100" dist="38100" dir="2700000" algn="tl">
                    <a:srgbClr val="000000">
                      <a:alpha val="43137"/>
                    </a:srgbClr>
                  </a:outerShdw>
                </a:effectLst>
              </a:rPr>
              <a:t>大脑的物理变化</a:t>
            </a:r>
          </a:p>
        </p:txBody>
      </p:sp>
      <p:pic>
        <p:nvPicPr>
          <p:cNvPr id="9" name="图片 8">
            <a:extLst>
              <a:ext uri="{FF2B5EF4-FFF2-40B4-BE49-F238E27FC236}">
                <a16:creationId xmlns:a16="http://schemas.microsoft.com/office/drawing/2014/main" id="{C86E4DEC-4B28-4F8F-A380-EDF2892E9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01" y="2432336"/>
            <a:ext cx="4374724" cy="3060000"/>
          </a:xfrm>
          <a:prstGeom prst="rect">
            <a:avLst/>
          </a:prstGeom>
        </p:spPr>
      </p:pic>
      <p:pic>
        <p:nvPicPr>
          <p:cNvPr id="11" name="图片 10">
            <a:extLst>
              <a:ext uri="{FF2B5EF4-FFF2-40B4-BE49-F238E27FC236}">
                <a16:creationId xmlns:a16="http://schemas.microsoft.com/office/drawing/2014/main" id="{51191F6D-507E-4C1E-AFFF-CFB23B698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9043" y="2399228"/>
            <a:ext cx="3732057" cy="3060000"/>
          </a:xfrm>
          <a:prstGeom prst="rect">
            <a:avLst/>
          </a:prstGeom>
        </p:spPr>
      </p:pic>
    </p:spTree>
    <p:extLst>
      <p:ext uri="{BB962C8B-B14F-4D97-AF65-F5344CB8AC3E}">
        <p14:creationId xmlns:p14="http://schemas.microsoft.com/office/powerpoint/2010/main" val="2192327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55626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84777" y="5638800"/>
            <a:ext cx="9017948" cy="1027974"/>
          </a:xfrm>
          <a:prstGeom prst="rect">
            <a:avLst/>
          </a:prstGeom>
        </p:spPr>
        <p:txBody>
          <a:bodyPr wrap="square">
            <a:spAutoFit/>
          </a:bodyPr>
          <a:lstStyle/>
          <a:p>
            <a:pPr algn="just" eaLnBrk="1" hangingPunct="1">
              <a:lnSpc>
                <a:spcPct val="95000"/>
              </a:lnSpc>
              <a:buFontTx/>
              <a:buBlip>
                <a:blip r:embed="rId3"/>
              </a:buBlip>
              <a:defRPr/>
            </a:pPr>
            <a:r>
              <a:rPr lang="zh-CN" altLang="en-US" sz="3200" b="1" dirty="0">
                <a:solidFill>
                  <a:srgbClr val="FF0000"/>
                </a:solidFill>
                <a:effectLst>
                  <a:outerShdw blurRad="38100" dist="38100" dir="2700000" algn="tl">
                    <a:srgbClr val="000000"/>
                  </a:outerShdw>
                </a:effectLst>
              </a:rPr>
              <a:t>疑问：</a:t>
            </a:r>
            <a:r>
              <a:rPr lang="en-US" altLang="zh-CN" sz="3200" b="1" dirty="0">
                <a:solidFill>
                  <a:srgbClr val="000066"/>
                </a:solidFill>
              </a:rPr>
              <a:t>1) </a:t>
            </a:r>
            <a:r>
              <a:rPr lang="zh-CN" altLang="en-US" sz="3200" b="1" dirty="0">
                <a:solidFill>
                  <a:srgbClr val="000066"/>
                </a:solidFill>
              </a:rPr>
              <a:t>睡眠是否足够？</a:t>
            </a:r>
            <a:endParaRPr lang="en-US" altLang="zh-CN" sz="3200" b="1" dirty="0">
              <a:solidFill>
                <a:srgbClr val="000066"/>
              </a:solidFill>
            </a:endParaRPr>
          </a:p>
          <a:p>
            <a:pPr algn="just" eaLnBrk="1" hangingPunct="1">
              <a:lnSpc>
                <a:spcPct val="95000"/>
              </a:lnSpc>
              <a:defRPr/>
            </a:pPr>
            <a:r>
              <a:rPr lang="en-US" altLang="zh-CN" sz="3200" b="1" dirty="0">
                <a:solidFill>
                  <a:srgbClr val="000066"/>
                </a:solidFill>
              </a:rPr>
              <a:t>              2) </a:t>
            </a:r>
            <a:r>
              <a:rPr lang="zh-CN" altLang="en-US" sz="3200" b="1" dirty="0">
                <a:solidFill>
                  <a:srgbClr val="000066"/>
                </a:solidFill>
              </a:rPr>
              <a:t>长期睡眠不足会有什么后果？</a:t>
            </a:r>
            <a:endParaRPr lang="en-US" altLang="zh-CN" sz="3200" b="1" dirty="0">
              <a:solidFill>
                <a:srgbClr val="000066"/>
              </a:solidFill>
            </a:endParaRPr>
          </a:p>
        </p:txBody>
      </p:sp>
      <p:pic>
        <p:nvPicPr>
          <p:cNvPr id="8" name="图片 7">
            <a:extLst>
              <a:ext uri="{FF2B5EF4-FFF2-40B4-BE49-F238E27FC236}">
                <a16:creationId xmlns:a16="http://schemas.microsoft.com/office/drawing/2014/main" id="{3037E644-4FDC-45DA-B104-4AFE3F43E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59" y="2105102"/>
            <a:ext cx="4680000" cy="2925000"/>
          </a:xfrm>
          <a:prstGeom prst="rect">
            <a:avLst/>
          </a:prstGeom>
        </p:spPr>
      </p:pic>
      <p:sp>
        <p:nvSpPr>
          <p:cNvPr id="9" name="AutoShape 5">
            <a:extLst>
              <a:ext uri="{FF2B5EF4-FFF2-40B4-BE49-F238E27FC236}">
                <a16:creationId xmlns:a16="http://schemas.microsoft.com/office/drawing/2014/main" id="{4BAA05E9-AF77-4406-860A-3FA5D4B68B43}"/>
              </a:ext>
            </a:extLst>
          </p:cNvPr>
          <p:cNvSpPr>
            <a:spLocks noChangeArrowheads="1"/>
          </p:cNvSpPr>
          <p:nvPr/>
        </p:nvSpPr>
        <p:spPr bwMode="auto">
          <a:xfrm>
            <a:off x="5110774" y="1886902"/>
            <a:ext cx="3880826" cy="3447098"/>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sz="3200" b="1" dirty="0">
                <a:solidFill>
                  <a:srgbClr val="FF0000"/>
                </a:solidFill>
              </a:rPr>
              <a:t>睡眠时间随龄下降：</a:t>
            </a:r>
            <a:endParaRPr lang="en-US" altLang="zh-CN" sz="3200" b="1" dirty="0">
              <a:solidFill>
                <a:srgbClr val="FF0000"/>
              </a:solidFill>
            </a:endParaRPr>
          </a:p>
          <a:p>
            <a:pPr algn="just"/>
            <a:r>
              <a:rPr lang="zh-CN" altLang="en-US" sz="3200" b="1" dirty="0">
                <a:solidFill>
                  <a:srgbClr val="000000"/>
                </a:solidFill>
              </a:rPr>
              <a:t>婴儿</a:t>
            </a:r>
            <a:r>
              <a:rPr lang="en-US" altLang="zh-CN" sz="3200" b="1" dirty="0">
                <a:solidFill>
                  <a:srgbClr val="000000"/>
                </a:solidFill>
              </a:rPr>
              <a:t>(</a:t>
            </a:r>
            <a:r>
              <a:rPr lang="en-US" altLang="zh-CN" sz="3200" b="1" dirty="0"/>
              <a:t>20h</a:t>
            </a:r>
            <a:r>
              <a:rPr lang="en-US" altLang="zh-CN" sz="3200" b="1" dirty="0">
                <a:solidFill>
                  <a:srgbClr val="000000"/>
                </a:solidFill>
              </a:rPr>
              <a:t>)</a:t>
            </a:r>
            <a:r>
              <a:rPr lang="zh-CN" altLang="en-US" sz="3200" b="1" dirty="0">
                <a:solidFill>
                  <a:srgbClr val="000000"/>
                </a:solidFill>
              </a:rPr>
              <a:t>，</a:t>
            </a:r>
            <a:endParaRPr lang="en-US" altLang="zh-CN" sz="3200" b="1" dirty="0">
              <a:solidFill>
                <a:srgbClr val="000000"/>
              </a:solidFill>
            </a:endParaRPr>
          </a:p>
          <a:p>
            <a:pPr algn="just"/>
            <a:r>
              <a:rPr lang="zh-CN" altLang="en-US" sz="3200" b="1" dirty="0">
                <a:solidFill>
                  <a:srgbClr val="000000"/>
                </a:solidFill>
              </a:rPr>
              <a:t>一岁</a:t>
            </a:r>
            <a:r>
              <a:rPr lang="en-US" altLang="zh-CN" sz="3200" b="1" dirty="0">
                <a:solidFill>
                  <a:srgbClr val="000000"/>
                </a:solidFill>
              </a:rPr>
              <a:t>(</a:t>
            </a:r>
            <a:r>
              <a:rPr lang="en-US" altLang="zh-CN" sz="3200" b="1" dirty="0"/>
              <a:t>13h</a:t>
            </a:r>
            <a:r>
              <a:rPr lang="en-US" altLang="zh-CN" sz="3200" b="1" dirty="0">
                <a:solidFill>
                  <a:srgbClr val="000000"/>
                </a:solidFill>
              </a:rPr>
              <a:t>)</a:t>
            </a:r>
            <a:r>
              <a:rPr lang="zh-CN" altLang="en-US" sz="3200" b="1" dirty="0">
                <a:solidFill>
                  <a:srgbClr val="000000"/>
                </a:solidFill>
              </a:rPr>
              <a:t>，</a:t>
            </a:r>
            <a:endParaRPr lang="en-US" altLang="zh-CN" sz="3200" b="1" dirty="0">
              <a:solidFill>
                <a:srgbClr val="000000"/>
              </a:solidFill>
            </a:endParaRPr>
          </a:p>
          <a:p>
            <a:pPr algn="just"/>
            <a:r>
              <a:rPr lang="zh-CN" altLang="en-US" sz="3200" b="1" dirty="0">
                <a:solidFill>
                  <a:srgbClr val="000000"/>
                </a:solidFill>
              </a:rPr>
              <a:t>十几岁</a:t>
            </a:r>
            <a:r>
              <a:rPr lang="en-US" altLang="zh-CN" sz="3200" b="1" dirty="0">
                <a:solidFill>
                  <a:srgbClr val="000000"/>
                </a:solidFill>
              </a:rPr>
              <a:t>(</a:t>
            </a:r>
            <a:r>
              <a:rPr lang="en-US" altLang="zh-CN" sz="3200" b="1" dirty="0"/>
              <a:t>9h</a:t>
            </a:r>
            <a:r>
              <a:rPr lang="en-US" altLang="zh-CN" sz="3200" b="1" dirty="0">
                <a:solidFill>
                  <a:srgbClr val="000000"/>
                </a:solidFill>
              </a:rPr>
              <a:t>)</a:t>
            </a:r>
            <a:r>
              <a:rPr lang="zh-CN" altLang="en-US" sz="3200" b="1" dirty="0">
                <a:solidFill>
                  <a:srgbClr val="000000"/>
                </a:solidFill>
              </a:rPr>
              <a:t>，</a:t>
            </a:r>
            <a:endParaRPr lang="en-US" altLang="zh-CN" sz="3200" b="1" dirty="0">
              <a:solidFill>
                <a:srgbClr val="000000"/>
              </a:solidFill>
            </a:endParaRPr>
          </a:p>
          <a:p>
            <a:pPr algn="just"/>
            <a:r>
              <a:rPr lang="en-US" altLang="zh-CN" sz="3200" b="1" dirty="0">
                <a:solidFill>
                  <a:srgbClr val="000000"/>
                </a:solidFill>
              </a:rPr>
              <a:t>40</a:t>
            </a:r>
            <a:r>
              <a:rPr lang="zh-CN" altLang="en-US" sz="3200" b="1" dirty="0">
                <a:solidFill>
                  <a:srgbClr val="000000"/>
                </a:solidFill>
              </a:rPr>
              <a:t>岁以后</a:t>
            </a:r>
            <a:r>
              <a:rPr lang="en-US" altLang="zh-CN" sz="3200" b="1" dirty="0">
                <a:solidFill>
                  <a:srgbClr val="000000"/>
                </a:solidFill>
              </a:rPr>
              <a:t>(</a:t>
            </a:r>
            <a:r>
              <a:rPr lang="en-US" altLang="zh-CN" sz="3200" b="1" dirty="0"/>
              <a:t>7h</a:t>
            </a:r>
            <a:r>
              <a:rPr lang="en-US" altLang="zh-CN" sz="3200" b="1" dirty="0">
                <a:solidFill>
                  <a:srgbClr val="000000"/>
                </a:solidFill>
              </a:rPr>
              <a:t>)</a:t>
            </a:r>
            <a:r>
              <a:rPr lang="zh-CN" altLang="en-US" sz="3200" b="1" dirty="0">
                <a:solidFill>
                  <a:srgbClr val="000000"/>
                </a:solidFill>
              </a:rPr>
              <a:t>，</a:t>
            </a:r>
            <a:endParaRPr lang="en-US" altLang="zh-CN" sz="3200" b="1" dirty="0">
              <a:solidFill>
                <a:srgbClr val="000000"/>
              </a:solidFill>
            </a:endParaRPr>
          </a:p>
          <a:p>
            <a:pPr algn="just"/>
            <a:r>
              <a:rPr lang="en-US" altLang="zh-CN" sz="3200" b="1" dirty="0">
                <a:solidFill>
                  <a:srgbClr val="000000"/>
                </a:solidFill>
              </a:rPr>
              <a:t>50</a:t>
            </a:r>
            <a:r>
              <a:rPr lang="zh-CN" altLang="en-US" sz="3200" b="1" dirty="0">
                <a:solidFill>
                  <a:srgbClr val="000000"/>
                </a:solidFill>
              </a:rPr>
              <a:t>岁之后</a:t>
            </a:r>
            <a:r>
              <a:rPr lang="en-US" altLang="zh-CN" sz="3200" b="1" dirty="0">
                <a:solidFill>
                  <a:srgbClr val="000000"/>
                </a:solidFill>
              </a:rPr>
              <a:t>(</a:t>
            </a:r>
            <a:r>
              <a:rPr lang="en-US" altLang="zh-CN" sz="3200" b="1" dirty="0"/>
              <a:t>6h</a:t>
            </a:r>
            <a:r>
              <a:rPr lang="en-US" altLang="zh-CN" sz="3200" b="1" dirty="0">
                <a:solidFill>
                  <a:srgbClr val="000000"/>
                </a:solidFill>
              </a:rPr>
              <a:t>)</a:t>
            </a:r>
            <a:r>
              <a:rPr lang="zh-CN" altLang="en-US" sz="3200" b="1" dirty="0">
                <a:solidFill>
                  <a:srgbClr val="000000"/>
                </a:solidFill>
              </a:rPr>
              <a:t>，</a:t>
            </a:r>
            <a:endParaRPr lang="en-US" altLang="zh-CN" sz="3200" b="1" dirty="0">
              <a:solidFill>
                <a:srgbClr val="000000"/>
              </a:solidFill>
            </a:endParaRPr>
          </a:p>
          <a:p>
            <a:pPr algn="just"/>
            <a:r>
              <a:rPr lang="en-US" altLang="zh-CN" sz="3200" b="1" dirty="0">
                <a:solidFill>
                  <a:srgbClr val="000000"/>
                </a:solidFill>
              </a:rPr>
              <a:t>65</a:t>
            </a:r>
            <a:r>
              <a:rPr lang="zh-CN" altLang="en-US" sz="3200" b="1" dirty="0">
                <a:solidFill>
                  <a:srgbClr val="000000"/>
                </a:solidFill>
              </a:rPr>
              <a:t>岁之后</a:t>
            </a:r>
            <a:r>
              <a:rPr lang="en-US" altLang="zh-CN" sz="3200" b="1" dirty="0">
                <a:solidFill>
                  <a:srgbClr val="000000"/>
                </a:solidFill>
              </a:rPr>
              <a:t>(</a:t>
            </a:r>
            <a:r>
              <a:rPr lang="en-US" altLang="zh-CN" sz="3200" b="1" dirty="0"/>
              <a:t>5h</a:t>
            </a:r>
            <a:r>
              <a:rPr lang="en-US" altLang="zh-CN" sz="3200" b="1" dirty="0">
                <a:solidFill>
                  <a:srgbClr val="000000"/>
                </a:solidFill>
              </a:rPr>
              <a:t>)</a:t>
            </a:r>
            <a:r>
              <a:rPr lang="zh-CN" altLang="en-US" sz="3200" b="1" dirty="0">
                <a:solidFill>
                  <a:srgbClr val="000000"/>
                </a:solidFill>
              </a:rPr>
              <a:t>。</a:t>
            </a:r>
          </a:p>
        </p:txBody>
      </p:sp>
      <p:sp>
        <p:nvSpPr>
          <p:cNvPr id="11" name="Rectangle 10">
            <a:extLst>
              <a:ext uri="{FF2B5EF4-FFF2-40B4-BE49-F238E27FC236}">
                <a16:creationId xmlns:a16="http://schemas.microsoft.com/office/drawing/2014/main" id="{F3911D6C-76C5-4A0D-B149-7F82C2CC7AB4}"/>
              </a:ext>
            </a:extLst>
          </p:cNvPr>
          <p:cNvSpPr>
            <a:spLocks noChangeArrowheads="1"/>
          </p:cNvSpPr>
          <p:nvPr/>
        </p:nvSpPr>
        <p:spPr bwMode="auto">
          <a:xfrm>
            <a:off x="252575" y="107666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6600"/>
                </a:solidFill>
                <a:effectLst>
                  <a:outerShdw blurRad="38100" dist="38100" dir="2700000" algn="tl">
                    <a:srgbClr val="000000">
                      <a:alpha val="43137"/>
                    </a:srgbClr>
                  </a:outerShdw>
                </a:effectLst>
              </a:rPr>
              <a:t>睡眠的变化</a:t>
            </a:r>
          </a:p>
        </p:txBody>
      </p:sp>
    </p:spTree>
    <p:extLst>
      <p:ext uri="{BB962C8B-B14F-4D97-AF65-F5344CB8AC3E}">
        <p14:creationId xmlns:p14="http://schemas.microsoft.com/office/powerpoint/2010/main" val="1989525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zh-CN" altLang="en-US" sz="2800" b="1" dirty="0">
                <a:solidFill>
                  <a:srgbClr val="000066"/>
                </a:solidFill>
              </a:rPr>
              <a:t>觉醒</a:t>
            </a:r>
            <a:r>
              <a:rPr lang="zh-CN" altLang="en-US" sz="2800" b="1" dirty="0">
                <a:solidFill>
                  <a:srgbClr val="000066"/>
                </a:solidFill>
                <a:sym typeface="Wingdings" panose="05000000000000000000" pitchFamily="2" charset="2"/>
              </a:rPr>
              <a:t>慢波睡眠</a:t>
            </a:r>
            <a:r>
              <a:rPr lang="en-US" altLang="zh-CN" sz="2800" b="1" dirty="0">
                <a:solidFill>
                  <a:srgbClr val="000066"/>
                </a:solidFill>
                <a:sym typeface="Wingdings" panose="05000000000000000000" pitchFamily="2" charset="2"/>
              </a:rPr>
              <a:t>(1.2.3.4)</a:t>
            </a:r>
            <a:r>
              <a:rPr lang="zh-CN" altLang="en-US" sz="2800" b="1" dirty="0">
                <a:solidFill>
                  <a:srgbClr val="000066"/>
                </a:solidFill>
                <a:sym typeface="Wingdings" panose="05000000000000000000" pitchFamily="2" charset="2"/>
              </a:rPr>
              <a:t>快波睡眠</a:t>
            </a:r>
            <a:endParaRPr lang="zh-CN" altLang="en-US" sz="2800" b="1" dirty="0">
              <a:solidFill>
                <a:srgbClr val="000066"/>
              </a:solidFill>
            </a:endParaRPr>
          </a:p>
        </p:txBody>
      </p:sp>
      <p:sp>
        <p:nvSpPr>
          <p:cNvPr id="8" name="Rectangle 10">
            <a:extLst>
              <a:ext uri="{FF2B5EF4-FFF2-40B4-BE49-F238E27FC236}">
                <a16:creationId xmlns:a16="http://schemas.microsoft.com/office/drawing/2014/main" id="{F24A8FDB-745B-4D20-AA0B-55AA59EE4EB9}"/>
              </a:ext>
            </a:extLst>
          </p:cNvPr>
          <p:cNvSpPr>
            <a:spLocks noChangeArrowheads="1"/>
          </p:cNvSpPr>
          <p:nvPr/>
        </p:nvSpPr>
        <p:spPr bwMode="auto">
          <a:xfrm>
            <a:off x="252575" y="107666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alpha val="43137"/>
                    </a:srgbClr>
                  </a:outerShdw>
                </a:effectLst>
              </a:rPr>
              <a:t>正常睡眠周期</a:t>
            </a:r>
          </a:p>
        </p:txBody>
      </p:sp>
      <p:pic>
        <p:nvPicPr>
          <p:cNvPr id="9" name="图片 8">
            <a:extLst>
              <a:ext uri="{FF2B5EF4-FFF2-40B4-BE49-F238E27FC236}">
                <a16:creationId xmlns:a16="http://schemas.microsoft.com/office/drawing/2014/main" id="{4401F48C-07BA-4147-B770-F91392017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819856"/>
            <a:ext cx="5256000" cy="4204800"/>
          </a:xfrm>
          <a:prstGeom prst="rect">
            <a:avLst/>
          </a:prstGeom>
        </p:spPr>
      </p:pic>
    </p:spTree>
    <p:extLst>
      <p:ext uri="{BB962C8B-B14F-4D97-AF65-F5344CB8AC3E}">
        <p14:creationId xmlns:p14="http://schemas.microsoft.com/office/powerpoint/2010/main" val="3079757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8D93FD8-4BBB-4D9B-B8AE-C34DD75E3114}"/>
              </a:ext>
            </a:extLst>
          </p:cNvPr>
          <p:cNvSpPr>
            <a:spLocks noChangeArrowheads="1"/>
          </p:cNvSpPr>
          <p:nvPr/>
        </p:nvSpPr>
        <p:spPr bwMode="auto">
          <a:xfrm>
            <a:off x="252575" y="107666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alpha val="43137"/>
                    </a:srgbClr>
                  </a:outerShdw>
                </a:effectLst>
              </a:rPr>
              <a:t>睡眠的衰老变化</a:t>
            </a:r>
          </a:p>
        </p:txBody>
      </p:sp>
      <p:sp>
        <p:nvSpPr>
          <p:cNvPr id="11" name="AutoShape 5">
            <a:extLst>
              <a:ext uri="{FF2B5EF4-FFF2-40B4-BE49-F238E27FC236}">
                <a16:creationId xmlns:a16="http://schemas.microsoft.com/office/drawing/2014/main" id="{E5570706-1D91-4C22-A670-585E0F10E7B4}"/>
              </a:ext>
            </a:extLst>
          </p:cNvPr>
          <p:cNvSpPr>
            <a:spLocks noChangeArrowheads="1"/>
          </p:cNvSpPr>
          <p:nvPr/>
        </p:nvSpPr>
        <p:spPr bwMode="auto">
          <a:xfrm>
            <a:off x="4884749" y="1775307"/>
            <a:ext cx="3927600" cy="1430179"/>
          </a:xfrm>
          <a:prstGeom prst="roundRect">
            <a:avLst>
              <a:gd name="adj" fmla="val 16667"/>
            </a:avLst>
          </a:prstGeom>
          <a:noFill/>
          <a:ln>
            <a:noFill/>
          </a:ln>
        </p:spPr>
        <p:txBody>
          <a:bodyPr wrap="square" lIns="0" tIns="0" rIns="0" bIns="0" anchor="ctr">
            <a:spAutoFit/>
          </a:bodyPr>
          <a:lstStyle/>
          <a:p>
            <a:pPr algn="l">
              <a:defRPr/>
            </a:pPr>
            <a:r>
              <a:rPr lang="zh-CN" altLang="en-US" sz="2800" b="1" dirty="0">
                <a:solidFill>
                  <a:srgbClr val="FF0000"/>
                </a:solidFill>
              </a:rPr>
              <a:t>入睡时间延长</a:t>
            </a:r>
            <a:endParaRPr lang="zh-CN" altLang="en-US" sz="2800" b="1" dirty="0">
              <a:solidFill>
                <a:srgbClr val="000066"/>
              </a:solidFill>
            </a:endParaRPr>
          </a:p>
          <a:p>
            <a:pPr algn="l">
              <a:defRPr/>
            </a:pPr>
            <a:r>
              <a:rPr lang="zh-CN" altLang="en-US" sz="2800" b="1" dirty="0">
                <a:solidFill>
                  <a:srgbClr val="000066"/>
                </a:solidFill>
              </a:rPr>
              <a:t>起始时间：男性</a:t>
            </a:r>
            <a:r>
              <a:rPr lang="en-US" sz="2800" b="1" dirty="0">
                <a:solidFill>
                  <a:srgbClr val="000066"/>
                </a:solidFill>
              </a:rPr>
              <a:t>(20</a:t>
            </a:r>
            <a:r>
              <a:rPr lang="zh-CN" altLang="en-US" sz="2800" b="1" dirty="0">
                <a:solidFill>
                  <a:srgbClr val="000066"/>
                </a:solidFill>
              </a:rPr>
              <a:t>岁</a:t>
            </a:r>
            <a:r>
              <a:rPr lang="en-US" sz="2800" b="1" dirty="0">
                <a:solidFill>
                  <a:srgbClr val="000066"/>
                </a:solidFill>
              </a:rPr>
              <a:t>)</a:t>
            </a:r>
            <a:r>
              <a:rPr lang="zh-CN" altLang="en-US" sz="2800" b="1" dirty="0">
                <a:solidFill>
                  <a:srgbClr val="000066"/>
                </a:solidFill>
              </a:rPr>
              <a:t>女性</a:t>
            </a:r>
            <a:r>
              <a:rPr lang="en-US" sz="2800" b="1" dirty="0">
                <a:solidFill>
                  <a:srgbClr val="000066"/>
                </a:solidFill>
              </a:rPr>
              <a:t>(50</a:t>
            </a:r>
            <a:r>
              <a:rPr lang="zh-CN" altLang="en-US" sz="2800" b="1" dirty="0">
                <a:solidFill>
                  <a:srgbClr val="000066"/>
                </a:solidFill>
              </a:rPr>
              <a:t>岁</a:t>
            </a:r>
            <a:r>
              <a:rPr lang="en-US" sz="2800" b="1" dirty="0">
                <a:solidFill>
                  <a:srgbClr val="000066"/>
                </a:solidFill>
              </a:rPr>
              <a:t>)</a:t>
            </a:r>
          </a:p>
        </p:txBody>
      </p:sp>
      <p:sp>
        <p:nvSpPr>
          <p:cNvPr id="12" name="AutoShape 6">
            <a:extLst>
              <a:ext uri="{FF2B5EF4-FFF2-40B4-BE49-F238E27FC236}">
                <a16:creationId xmlns:a16="http://schemas.microsoft.com/office/drawing/2014/main" id="{141385F9-D1FA-458F-B339-574F17E65840}"/>
              </a:ext>
            </a:extLst>
          </p:cNvPr>
          <p:cNvSpPr>
            <a:spLocks noChangeArrowheads="1"/>
          </p:cNvSpPr>
          <p:nvPr/>
        </p:nvSpPr>
        <p:spPr bwMode="auto">
          <a:xfrm>
            <a:off x="4911600" y="3375030"/>
            <a:ext cx="3927600" cy="1906905"/>
          </a:xfrm>
          <a:prstGeom prst="roundRect">
            <a:avLst>
              <a:gd name="adj" fmla="val 16667"/>
            </a:avLst>
          </a:prstGeom>
          <a:solidFill>
            <a:srgbClr val="FFFFFF">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p>
            <a:pPr algn="l">
              <a:defRPr/>
            </a:pPr>
            <a:r>
              <a:rPr lang="zh-CN" altLang="en-US" sz="2800" b="1" dirty="0">
                <a:solidFill>
                  <a:srgbClr val="FF0000"/>
                </a:solidFill>
              </a:rPr>
              <a:t>清醒频率增加</a:t>
            </a:r>
            <a:endParaRPr lang="en-US" altLang="zh-CN" sz="2800" b="1" dirty="0">
              <a:solidFill>
                <a:srgbClr val="000066"/>
              </a:solidFill>
            </a:endParaRPr>
          </a:p>
          <a:p>
            <a:pPr algn="l">
              <a:defRPr/>
            </a:pPr>
            <a:r>
              <a:rPr lang="en-US" sz="2800" b="1" dirty="0">
                <a:solidFill>
                  <a:srgbClr val="000066"/>
                </a:solidFill>
              </a:rPr>
              <a:t>65</a:t>
            </a:r>
            <a:r>
              <a:rPr lang="zh-CN" altLang="en-US" sz="2800" b="1" dirty="0">
                <a:solidFill>
                  <a:srgbClr val="000066"/>
                </a:solidFill>
              </a:rPr>
              <a:t>岁后易突然清醒</a:t>
            </a:r>
            <a:r>
              <a:rPr lang="en-US" sz="2800" b="1" dirty="0">
                <a:solidFill>
                  <a:srgbClr val="000066"/>
                </a:solidFill>
              </a:rPr>
              <a:t>.</a:t>
            </a:r>
          </a:p>
          <a:p>
            <a:pPr algn="l">
              <a:defRPr/>
            </a:pPr>
            <a:r>
              <a:rPr lang="en-US" sz="2800" b="1" dirty="0">
                <a:solidFill>
                  <a:srgbClr val="000066"/>
                </a:solidFill>
              </a:rPr>
              <a:t>70</a:t>
            </a:r>
            <a:r>
              <a:rPr lang="zh-CN" altLang="en-US" sz="2800" b="1" dirty="0">
                <a:solidFill>
                  <a:srgbClr val="000066"/>
                </a:solidFill>
              </a:rPr>
              <a:t>岁之前男性</a:t>
            </a:r>
            <a:r>
              <a:rPr lang="en-US" sz="2800" b="1" dirty="0">
                <a:solidFill>
                  <a:srgbClr val="000066"/>
                </a:solidFill>
              </a:rPr>
              <a:t>&gt;</a:t>
            </a:r>
            <a:r>
              <a:rPr lang="zh-CN" altLang="en-US" sz="2800" b="1" dirty="0">
                <a:solidFill>
                  <a:srgbClr val="000066"/>
                </a:solidFill>
              </a:rPr>
              <a:t>女性，</a:t>
            </a:r>
            <a:r>
              <a:rPr lang="en-US" sz="2800" b="1" dirty="0">
                <a:solidFill>
                  <a:srgbClr val="000066"/>
                </a:solidFill>
              </a:rPr>
              <a:t> 70</a:t>
            </a:r>
            <a:r>
              <a:rPr lang="zh-CN" altLang="en-US" sz="2800" b="1" dirty="0">
                <a:solidFill>
                  <a:srgbClr val="000066"/>
                </a:solidFill>
              </a:rPr>
              <a:t>岁后，无性别差异</a:t>
            </a:r>
            <a:r>
              <a:rPr lang="en-US" sz="2800" b="1" dirty="0">
                <a:solidFill>
                  <a:srgbClr val="000066"/>
                </a:solidFill>
              </a:rPr>
              <a:t>.</a:t>
            </a:r>
          </a:p>
        </p:txBody>
      </p:sp>
      <p:pic>
        <p:nvPicPr>
          <p:cNvPr id="13" name="图片 12">
            <a:extLst>
              <a:ext uri="{FF2B5EF4-FFF2-40B4-BE49-F238E27FC236}">
                <a16:creationId xmlns:a16="http://schemas.microsoft.com/office/drawing/2014/main" id="{5213BDCA-900C-458F-89F4-0C21F452D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67" y="1764441"/>
            <a:ext cx="4068000" cy="5040771"/>
          </a:xfrm>
          <a:prstGeom prst="rect">
            <a:avLst/>
          </a:prstGeom>
        </p:spPr>
      </p:pic>
      <p:sp>
        <p:nvSpPr>
          <p:cNvPr id="14" name="AutoShape 6">
            <a:extLst>
              <a:ext uri="{FF2B5EF4-FFF2-40B4-BE49-F238E27FC236}">
                <a16:creationId xmlns:a16="http://schemas.microsoft.com/office/drawing/2014/main" id="{5A224185-1C4B-412B-A220-49968AE8F0C2}"/>
              </a:ext>
            </a:extLst>
          </p:cNvPr>
          <p:cNvSpPr>
            <a:spLocks noChangeArrowheads="1"/>
          </p:cNvSpPr>
          <p:nvPr/>
        </p:nvSpPr>
        <p:spPr bwMode="auto">
          <a:xfrm>
            <a:off x="4889237" y="5607923"/>
            <a:ext cx="3926711" cy="953453"/>
          </a:xfrm>
          <a:prstGeom prst="roundRect">
            <a:avLst>
              <a:gd name="adj" fmla="val 16667"/>
            </a:avLst>
          </a:prstGeom>
          <a:solidFill>
            <a:srgbClr val="FFFFFF">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p>
            <a:pPr algn="l">
              <a:defRPr/>
            </a:pPr>
            <a:r>
              <a:rPr lang="zh-CN" altLang="en-US" sz="2800" b="1" dirty="0">
                <a:solidFill>
                  <a:srgbClr val="FF0000"/>
                </a:solidFill>
              </a:rPr>
              <a:t>易唤醒</a:t>
            </a:r>
            <a:endParaRPr lang="en-US" altLang="zh-CN" sz="2800" b="1" dirty="0">
              <a:solidFill>
                <a:srgbClr val="000066"/>
              </a:solidFill>
            </a:endParaRPr>
          </a:p>
          <a:p>
            <a:pPr algn="l">
              <a:defRPr/>
            </a:pPr>
            <a:r>
              <a:rPr lang="zh-CN" altLang="en-US" sz="2800" b="1" dirty="0">
                <a:solidFill>
                  <a:srgbClr val="000066"/>
                </a:solidFill>
              </a:rPr>
              <a:t>所有睡眠阶段都易唤醒</a:t>
            </a:r>
            <a:r>
              <a:rPr lang="en-US" sz="2800" b="1" dirty="0">
                <a:solidFill>
                  <a:srgbClr val="000066"/>
                </a:solidFill>
              </a:rPr>
              <a:t>.</a:t>
            </a:r>
          </a:p>
        </p:txBody>
      </p:sp>
    </p:spTree>
    <p:extLst>
      <p:ext uri="{BB962C8B-B14F-4D97-AF65-F5344CB8AC3E}">
        <p14:creationId xmlns:p14="http://schemas.microsoft.com/office/powerpoint/2010/main" val="2618433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autoUpdateAnimBg="0"/>
      <p:bldP spid="14"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zh-CN" altLang="en-US" sz="2800" b="1" dirty="0">
                <a:solidFill>
                  <a:srgbClr val="FF0000"/>
                </a:solidFill>
              </a:rPr>
              <a:t>思考</a:t>
            </a:r>
            <a:r>
              <a:rPr lang="zh-CN" altLang="en-US" sz="2800" b="1" dirty="0">
                <a:solidFill>
                  <a:srgbClr val="000066"/>
                </a:solidFill>
              </a:rPr>
              <a:t>：睡眠是否越多越好？</a:t>
            </a:r>
          </a:p>
        </p:txBody>
      </p:sp>
      <p:sp>
        <p:nvSpPr>
          <p:cNvPr id="8" name="Rectangle 10">
            <a:extLst>
              <a:ext uri="{FF2B5EF4-FFF2-40B4-BE49-F238E27FC236}">
                <a16:creationId xmlns:a16="http://schemas.microsoft.com/office/drawing/2014/main" id="{96AA0C8D-99B9-4C85-B64F-8214AFFF6F30}"/>
              </a:ext>
            </a:extLst>
          </p:cNvPr>
          <p:cNvSpPr>
            <a:spLocks noChangeArrowheads="1"/>
          </p:cNvSpPr>
          <p:nvPr/>
        </p:nvSpPr>
        <p:spPr bwMode="auto">
          <a:xfrm>
            <a:off x="252575" y="107666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alpha val="43137"/>
                    </a:srgbClr>
                  </a:outerShdw>
                </a:effectLst>
              </a:rPr>
              <a:t>睡眠障碍的危害</a:t>
            </a:r>
          </a:p>
        </p:txBody>
      </p:sp>
      <p:pic>
        <p:nvPicPr>
          <p:cNvPr id="9" name="图片 8">
            <a:extLst>
              <a:ext uri="{FF2B5EF4-FFF2-40B4-BE49-F238E27FC236}">
                <a16:creationId xmlns:a16="http://schemas.microsoft.com/office/drawing/2014/main" id="{2D6E2993-65EA-492A-BC95-BBA6A09C8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8800"/>
            <a:ext cx="8532000" cy="4201409"/>
          </a:xfrm>
          <a:prstGeom prst="rect">
            <a:avLst/>
          </a:prstGeom>
        </p:spPr>
      </p:pic>
    </p:spTree>
    <p:extLst>
      <p:ext uri="{BB962C8B-B14F-4D97-AF65-F5344CB8AC3E}">
        <p14:creationId xmlns:p14="http://schemas.microsoft.com/office/powerpoint/2010/main" val="413696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Line 9">
            <a:extLst>
              <a:ext uri="{FF2B5EF4-FFF2-40B4-BE49-F238E27FC236}">
                <a16:creationId xmlns:a16="http://schemas.microsoft.com/office/drawing/2014/main" id="{5FD571E4-CAA2-4F3C-A1F9-729B9AD52346}"/>
              </a:ext>
            </a:extLst>
          </p:cNvPr>
          <p:cNvSpPr>
            <a:spLocks noChangeShapeType="1"/>
          </p:cNvSpPr>
          <p:nvPr/>
        </p:nvSpPr>
        <p:spPr bwMode="auto">
          <a:xfrm>
            <a:off x="333055" y="5562600"/>
            <a:ext cx="84582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10">
            <a:extLst>
              <a:ext uri="{FF2B5EF4-FFF2-40B4-BE49-F238E27FC236}">
                <a16:creationId xmlns:a16="http://schemas.microsoft.com/office/drawing/2014/main" id="{0B7A66C8-7316-4091-B0D3-5945BC99EF9B}"/>
              </a:ext>
            </a:extLst>
          </p:cNvPr>
          <p:cNvSpPr>
            <a:spLocks noChangeArrowheads="1"/>
          </p:cNvSpPr>
          <p:nvPr/>
        </p:nvSpPr>
        <p:spPr bwMode="auto">
          <a:xfrm>
            <a:off x="333055" y="1006760"/>
            <a:ext cx="84582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alpha val="43137"/>
                    </a:srgbClr>
                  </a:outerShdw>
                </a:effectLst>
              </a:rPr>
              <a:t>神经元</a:t>
            </a:r>
          </a:p>
        </p:txBody>
      </p:sp>
      <p:sp>
        <p:nvSpPr>
          <p:cNvPr id="11" name="AutoShape 6">
            <a:extLst>
              <a:ext uri="{FF2B5EF4-FFF2-40B4-BE49-F238E27FC236}">
                <a16:creationId xmlns:a16="http://schemas.microsoft.com/office/drawing/2014/main" id="{6DD0D107-8F6F-4874-8C1B-77096E13E6D8}"/>
              </a:ext>
            </a:extLst>
          </p:cNvPr>
          <p:cNvSpPr>
            <a:spLocks noChangeArrowheads="1"/>
          </p:cNvSpPr>
          <p:nvPr/>
        </p:nvSpPr>
        <p:spPr bwMode="auto">
          <a:xfrm>
            <a:off x="323529" y="5615226"/>
            <a:ext cx="8591872" cy="861774"/>
          </a:xfrm>
          <a:prstGeom prst="rect">
            <a:avLst/>
          </a:prstGeom>
          <a:solidFill>
            <a:srgbClr val="FFFFFF">
              <a:alpha val="47842"/>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r>
              <a:rPr lang="zh-CN" altLang="en-US" sz="2800" b="1" dirty="0">
                <a:solidFill>
                  <a:srgbClr val="000000"/>
                </a:solidFill>
              </a:rPr>
              <a:t>大脑</a:t>
            </a:r>
            <a:r>
              <a:rPr lang="en-US" altLang="zh-CN" sz="2800" b="1" dirty="0">
                <a:solidFill>
                  <a:srgbClr val="000000"/>
                </a:solidFill>
              </a:rPr>
              <a:t>:</a:t>
            </a:r>
            <a:r>
              <a:rPr lang="en-US" altLang="zh-CN" sz="2800" b="1" dirty="0">
                <a:solidFill>
                  <a:srgbClr val="FF0000"/>
                </a:solidFill>
              </a:rPr>
              <a:t>100</a:t>
            </a:r>
            <a:r>
              <a:rPr lang="zh-CN" altLang="en-US" sz="2800" b="1" dirty="0">
                <a:solidFill>
                  <a:srgbClr val="FF0000"/>
                </a:solidFill>
              </a:rPr>
              <a:t>亿</a:t>
            </a:r>
            <a:r>
              <a:rPr lang="zh-CN" altLang="en-US" sz="2800" b="1" dirty="0">
                <a:solidFill>
                  <a:schemeClr val="tx1">
                    <a:lumMod val="50000"/>
                  </a:schemeClr>
                </a:solidFill>
              </a:rPr>
              <a:t>个神经元，</a:t>
            </a:r>
            <a:r>
              <a:rPr lang="en-US" altLang="zh-CN" sz="2800" b="1" dirty="0">
                <a:solidFill>
                  <a:srgbClr val="FF0000"/>
                </a:solidFill>
              </a:rPr>
              <a:t>&gt;100</a:t>
            </a:r>
            <a:r>
              <a:rPr lang="zh-CN" altLang="en-US" sz="2800" b="1" dirty="0">
                <a:solidFill>
                  <a:srgbClr val="FF0000"/>
                </a:solidFill>
              </a:rPr>
              <a:t>兆</a:t>
            </a:r>
            <a:r>
              <a:rPr lang="zh-CN" altLang="en-US" sz="2800" b="1" dirty="0">
                <a:solidFill>
                  <a:schemeClr val="tx1">
                    <a:lumMod val="50000"/>
                  </a:schemeClr>
                </a:solidFill>
              </a:rPr>
              <a:t>个连接</a:t>
            </a:r>
            <a:r>
              <a:rPr lang="en-US" altLang="zh-CN" sz="2800" b="1" dirty="0">
                <a:solidFill>
                  <a:schemeClr val="tx1">
                    <a:lumMod val="50000"/>
                  </a:schemeClr>
                </a:solidFill>
              </a:rPr>
              <a:t>.</a:t>
            </a:r>
            <a:r>
              <a:rPr lang="zh-CN" altLang="en-US" sz="2800" b="1" dirty="0">
                <a:solidFill>
                  <a:schemeClr val="tx1">
                    <a:lumMod val="50000"/>
                  </a:schemeClr>
                </a:solidFill>
              </a:rPr>
              <a:t> 每秒都发生具有高度协调性化学反应，同时消耗人体摄取能量的</a:t>
            </a:r>
            <a:r>
              <a:rPr lang="en-US" altLang="zh-CN" sz="2800" b="1" dirty="0">
                <a:solidFill>
                  <a:srgbClr val="FF0000"/>
                </a:solidFill>
              </a:rPr>
              <a:t>20%</a:t>
            </a:r>
            <a:r>
              <a:rPr lang="zh-CN" altLang="en-US" sz="2800" b="1" dirty="0">
                <a:solidFill>
                  <a:schemeClr val="tx1">
                    <a:lumMod val="50000"/>
                  </a:schemeClr>
                </a:solidFill>
              </a:rPr>
              <a:t>。</a:t>
            </a:r>
          </a:p>
        </p:txBody>
      </p:sp>
      <p:pic>
        <p:nvPicPr>
          <p:cNvPr id="12" name="图片 11">
            <a:extLst>
              <a:ext uri="{FF2B5EF4-FFF2-40B4-BE49-F238E27FC236}">
                <a16:creationId xmlns:a16="http://schemas.microsoft.com/office/drawing/2014/main" id="{9DD5D442-8EC0-4891-864E-942AEE7E2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42041"/>
            <a:ext cx="3420000" cy="3420000"/>
          </a:xfrm>
          <a:prstGeom prst="rect">
            <a:avLst/>
          </a:prstGeom>
        </p:spPr>
      </p:pic>
      <p:pic>
        <p:nvPicPr>
          <p:cNvPr id="13" name="图片 12">
            <a:extLst>
              <a:ext uri="{FF2B5EF4-FFF2-40B4-BE49-F238E27FC236}">
                <a16:creationId xmlns:a16="http://schemas.microsoft.com/office/drawing/2014/main" id="{4E3E8DFB-C31B-4A67-BC8A-5A4A26D2D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788" y="1877748"/>
            <a:ext cx="4892988" cy="3348000"/>
          </a:xfrm>
          <a:prstGeom prst="rect">
            <a:avLst/>
          </a:prstGeom>
        </p:spPr>
      </p:pic>
    </p:spTree>
    <p:extLst>
      <p:ext uri="{BB962C8B-B14F-4D97-AF65-F5344CB8AC3E}">
        <p14:creationId xmlns:p14="http://schemas.microsoft.com/office/powerpoint/2010/main" val="871413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zh-CN" altLang="en-US" sz="2800" b="1" dirty="0">
                <a:solidFill>
                  <a:srgbClr val="000000"/>
                </a:solidFill>
              </a:rPr>
              <a:t>神经元突触萎缩或减少</a:t>
            </a:r>
          </a:p>
        </p:txBody>
      </p:sp>
      <p:sp>
        <p:nvSpPr>
          <p:cNvPr id="8" name="Rectangle 10">
            <a:extLst>
              <a:ext uri="{FF2B5EF4-FFF2-40B4-BE49-F238E27FC236}">
                <a16:creationId xmlns:a16="http://schemas.microsoft.com/office/drawing/2014/main" id="{B8B0C951-1FC4-4C2D-80F8-D6AD14807C17}"/>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神经元的</a:t>
            </a:r>
            <a:r>
              <a:rPr lang="zh-CN" altLang="en-US" sz="3600" b="1" dirty="0">
                <a:solidFill>
                  <a:srgbClr val="FF0000"/>
                </a:solidFill>
                <a:effectLst>
                  <a:outerShdw blurRad="38100" dist="38100" dir="2700000" algn="tl">
                    <a:srgbClr val="000000">
                      <a:alpha val="43137"/>
                    </a:srgbClr>
                  </a:outerShdw>
                </a:effectLst>
              </a:rPr>
              <a:t>衰老变化</a:t>
            </a:r>
          </a:p>
        </p:txBody>
      </p:sp>
      <p:pic>
        <p:nvPicPr>
          <p:cNvPr id="9" name="图片 8">
            <a:extLst>
              <a:ext uri="{FF2B5EF4-FFF2-40B4-BE49-F238E27FC236}">
                <a16:creationId xmlns:a16="http://schemas.microsoft.com/office/drawing/2014/main" id="{E245EC8D-694E-423C-8FB2-5573C80AB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00" y="1764560"/>
            <a:ext cx="7200000" cy="4320000"/>
          </a:xfrm>
          <a:prstGeom prst="rect">
            <a:avLst/>
          </a:prstGeom>
        </p:spPr>
      </p:pic>
      <p:pic>
        <p:nvPicPr>
          <p:cNvPr id="11" name="图片 10">
            <a:extLst>
              <a:ext uri="{FF2B5EF4-FFF2-40B4-BE49-F238E27FC236}">
                <a16:creationId xmlns:a16="http://schemas.microsoft.com/office/drawing/2014/main" id="{E3F9FBFB-F404-40B7-B672-BBBA385F0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00" y="1735832"/>
            <a:ext cx="8280000" cy="3999878"/>
          </a:xfrm>
          <a:prstGeom prst="rect">
            <a:avLst/>
          </a:prstGeom>
        </p:spPr>
      </p:pic>
    </p:spTree>
    <p:extLst>
      <p:ext uri="{BB962C8B-B14F-4D97-AF65-F5344CB8AC3E}">
        <p14:creationId xmlns:p14="http://schemas.microsoft.com/office/powerpoint/2010/main" val="688209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9"/>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en-US" altLang="zh-CN" sz="6000" b="1" dirty="0">
                <a:solidFill>
                  <a:schemeClr val="tx1"/>
                </a:solidFill>
                <a:effectLst>
                  <a:outerShdw blurRad="38100" dist="38100" dir="2700000" algn="tl">
                    <a:srgbClr val="000000"/>
                  </a:outerShdw>
                </a:effectLst>
              </a:rPr>
              <a:t>Agenda</a:t>
            </a: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pic>
        <p:nvPicPr>
          <p:cNvPr id="6" name="图片 5">
            <a:extLst>
              <a:ext uri="{FF2B5EF4-FFF2-40B4-BE49-F238E27FC236}">
                <a16:creationId xmlns:a16="http://schemas.microsoft.com/office/drawing/2014/main" id="{91D2EBEF-3B78-45F5-ADF0-A1E78941B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325" y="3936001"/>
            <a:ext cx="2160000" cy="2160000"/>
          </a:xfrm>
          <a:prstGeom prst="rect">
            <a:avLst/>
          </a:prstGeom>
        </p:spPr>
      </p:pic>
      <p:sp>
        <p:nvSpPr>
          <p:cNvPr id="2" name="矩形 1">
            <a:extLst>
              <a:ext uri="{FF2B5EF4-FFF2-40B4-BE49-F238E27FC236}">
                <a16:creationId xmlns:a16="http://schemas.microsoft.com/office/drawing/2014/main" id="{9DBC5036-5CA7-4A2D-B24C-B47CD2669219}"/>
              </a:ext>
            </a:extLst>
          </p:cNvPr>
          <p:cNvSpPr/>
          <p:nvPr/>
        </p:nvSpPr>
        <p:spPr>
          <a:xfrm>
            <a:off x="34925" y="6324600"/>
            <a:ext cx="9017948" cy="430887"/>
          </a:xfrm>
          <a:prstGeom prst="rect">
            <a:avLst/>
          </a:prstGeom>
        </p:spPr>
        <p:txBody>
          <a:bodyPr wrap="square">
            <a:spAutoFit/>
          </a:bodyPr>
          <a:lstStyle/>
          <a:p>
            <a:r>
              <a:rPr lang="en-US" altLang="zh-CN" sz="2200" dirty="0">
                <a:solidFill>
                  <a:srgbClr val="000066"/>
                </a:solidFill>
              </a:rPr>
              <a:t>https://pan.baidu.com/s/1Fx2j5gx20_NHVAb5cXOahA   </a:t>
            </a:r>
            <a:r>
              <a:rPr lang="zh-CN" altLang="en-US" sz="2200" dirty="0">
                <a:solidFill>
                  <a:srgbClr val="000066"/>
                </a:solidFill>
              </a:rPr>
              <a:t>密码</a:t>
            </a:r>
            <a:r>
              <a:rPr lang="en-US" altLang="zh-CN" sz="2200" dirty="0">
                <a:solidFill>
                  <a:srgbClr val="000066"/>
                </a:solidFill>
              </a:rPr>
              <a:t>: </a:t>
            </a:r>
            <a:r>
              <a:rPr lang="en-US" altLang="zh-CN" sz="2200" dirty="0">
                <a:solidFill>
                  <a:srgbClr val="FF0000"/>
                </a:solidFill>
              </a:rPr>
              <a:t>ykm4</a:t>
            </a: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Rectangle 7">
            <a:extLst>
              <a:ext uri="{FF2B5EF4-FFF2-40B4-BE49-F238E27FC236}">
                <a16:creationId xmlns:a16="http://schemas.microsoft.com/office/drawing/2014/main" id="{D8FB0D37-9C88-4B89-97C5-881B938C4C49}"/>
              </a:ext>
            </a:extLst>
          </p:cNvPr>
          <p:cNvSpPr>
            <a:spLocks noChangeArrowheads="1"/>
          </p:cNvSpPr>
          <p:nvPr/>
        </p:nvSpPr>
        <p:spPr bwMode="auto">
          <a:xfrm>
            <a:off x="381000" y="1015652"/>
            <a:ext cx="8458200" cy="502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nSpc>
                <a:spcPct val="160000"/>
              </a:lnSpc>
              <a:buFont typeface="Wingdings" panose="05000000000000000000" pitchFamily="2" charset="2"/>
              <a:buChar char="Ø"/>
            </a:pPr>
            <a:r>
              <a:rPr lang="zh-CN" altLang="en-US" sz="3600" b="1" dirty="0">
                <a:solidFill>
                  <a:srgbClr val="000066"/>
                </a:solidFill>
              </a:rPr>
              <a:t>免疫系统的衰老</a:t>
            </a:r>
            <a:endParaRPr lang="en-US" altLang="zh-CN" sz="3600" b="1" dirty="0">
              <a:solidFill>
                <a:srgbClr val="000066"/>
              </a:solidFill>
            </a:endParaRPr>
          </a:p>
          <a:p>
            <a:pPr>
              <a:lnSpc>
                <a:spcPct val="160000"/>
              </a:lnSpc>
              <a:buFont typeface="Wingdings" panose="05000000000000000000" pitchFamily="2" charset="2"/>
              <a:buChar char="Ø"/>
            </a:pPr>
            <a:r>
              <a:rPr lang="zh-CN" altLang="en-US" sz="3600" b="1" dirty="0">
                <a:solidFill>
                  <a:srgbClr val="000066"/>
                </a:solidFill>
              </a:rPr>
              <a:t>神经系统的衰老</a:t>
            </a:r>
            <a:endParaRPr lang="en-US" altLang="zh-CN" sz="3600" b="1" dirty="0">
              <a:solidFill>
                <a:srgbClr val="000066"/>
              </a:solidFill>
            </a:endParaRPr>
          </a:p>
          <a:p>
            <a:pPr>
              <a:lnSpc>
                <a:spcPct val="160000"/>
              </a:lnSpc>
              <a:buFont typeface="Wingdings" panose="05000000000000000000" pitchFamily="2" charset="2"/>
              <a:buChar char="Ø"/>
            </a:pPr>
            <a:r>
              <a:rPr lang="zh-CN" altLang="en-US" sz="3600" b="1" dirty="0">
                <a:solidFill>
                  <a:srgbClr val="000066"/>
                </a:solidFill>
              </a:rPr>
              <a:t>其它</a:t>
            </a:r>
            <a:r>
              <a:rPr lang="zh-CN" altLang="en-US" sz="3600" b="1">
                <a:solidFill>
                  <a:srgbClr val="000066"/>
                </a:solidFill>
              </a:rPr>
              <a:t>系统衰老</a:t>
            </a:r>
            <a:endParaRPr lang="en-US" altLang="zh-CN" sz="3600" b="1" dirty="0">
              <a:solidFill>
                <a:srgbClr val="000066"/>
              </a:solidFill>
            </a:endParaRPr>
          </a:p>
        </p:txBody>
      </p:sp>
    </p:spTree>
    <p:extLst>
      <p:ext uri="{BB962C8B-B14F-4D97-AF65-F5344CB8AC3E}">
        <p14:creationId xmlns:p14="http://schemas.microsoft.com/office/powerpoint/2010/main" val="36812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r>
              <a:rPr lang="en-US" altLang="zh-CN" sz="2800" b="1" dirty="0">
                <a:solidFill>
                  <a:srgbClr val="000066"/>
                </a:solidFill>
              </a:rPr>
              <a:t>Accumulation of age pigment</a:t>
            </a:r>
          </a:p>
        </p:txBody>
      </p:sp>
      <p:sp>
        <p:nvSpPr>
          <p:cNvPr id="8" name="Rectangle 10">
            <a:extLst>
              <a:ext uri="{FF2B5EF4-FFF2-40B4-BE49-F238E27FC236}">
                <a16:creationId xmlns:a16="http://schemas.microsoft.com/office/drawing/2014/main" id="{5227BDAD-7ED0-4195-9DCF-7336A6FA1B42}"/>
              </a:ext>
            </a:extLst>
          </p:cNvPr>
          <p:cNvSpPr>
            <a:spLocks noChangeArrowheads="1"/>
          </p:cNvSpPr>
          <p:nvPr/>
        </p:nvSpPr>
        <p:spPr bwMode="auto">
          <a:xfrm>
            <a:off x="252575" y="1076667"/>
            <a:ext cx="8632500" cy="646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a:solidFill>
                  <a:srgbClr val="000000"/>
                </a:solidFill>
                <a:effectLst>
                  <a:outerShdw blurRad="38100" dist="38100" dir="2700000" algn="tl">
                    <a:srgbClr val="000000">
                      <a:alpha val="43137"/>
                    </a:srgbClr>
                  </a:outerShdw>
                </a:effectLst>
              </a:rPr>
              <a:t>神经元的</a:t>
            </a:r>
            <a:r>
              <a:rPr lang="zh-CN" altLang="en-US" sz="3600" b="1">
                <a:solidFill>
                  <a:srgbClr val="FF0000"/>
                </a:solidFill>
                <a:effectLst>
                  <a:outerShdw blurRad="38100" dist="38100" dir="2700000" algn="tl">
                    <a:srgbClr val="000000">
                      <a:alpha val="43137"/>
                    </a:srgbClr>
                  </a:outerShdw>
                </a:effectLst>
              </a:rPr>
              <a:t>衰老变化</a:t>
            </a:r>
            <a:endParaRPr lang="zh-CN" altLang="en-US" sz="3600" b="1" dirty="0">
              <a:solidFill>
                <a:srgbClr val="FF0000"/>
              </a:solidFill>
              <a:effectLst>
                <a:outerShdw blurRad="38100" dist="38100" dir="2700000" algn="tl">
                  <a:srgbClr val="000000">
                    <a:alpha val="43137"/>
                  </a:srgbClr>
                </a:outerShdw>
              </a:effectLst>
            </a:endParaRPr>
          </a:p>
        </p:txBody>
      </p:sp>
      <p:sp>
        <p:nvSpPr>
          <p:cNvPr id="9" name="AutoShape 6">
            <a:extLst>
              <a:ext uri="{FF2B5EF4-FFF2-40B4-BE49-F238E27FC236}">
                <a16:creationId xmlns:a16="http://schemas.microsoft.com/office/drawing/2014/main" id="{8153373F-E20E-4B54-ACD6-BE0C4B29E5E4}"/>
              </a:ext>
            </a:extLst>
          </p:cNvPr>
          <p:cNvSpPr>
            <a:spLocks noChangeArrowheads="1"/>
          </p:cNvSpPr>
          <p:nvPr/>
        </p:nvSpPr>
        <p:spPr bwMode="auto">
          <a:xfrm>
            <a:off x="4927848" y="2459732"/>
            <a:ext cx="3178696" cy="2769989"/>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sz="3000" b="1" dirty="0">
                <a:solidFill>
                  <a:srgbClr val="000000"/>
                </a:solidFill>
              </a:rPr>
              <a:t>神经元胞体内的蛋白质和脂质代谢障碍，</a:t>
            </a:r>
            <a:r>
              <a:rPr lang="zh-CN" altLang="en-US" sz="3000" b="1" dirty="0"/>
              <a:t>脂褐素沉积。</a:t>
            </a:r>
            <a:r>
              <a:rPr lang="zh-CN" altLang="en-US" sz="3000" b="1" dirty="0">
                <a:solidFill>
                  <a:srgbClr val="000000"/>
                </a:solidFill>
              </a:rPr>
              <a:t>当脂褐素增加到一定程度时可导致细胞萎缩与死亡。</a:t>
            </a:r>
          </a:p>
        </p:txBody>
      </p:sp>
      <p:pic>
        <p:nvPicPr>
          <p:cNvPr id="11" name="图片 10">
            <a:extLst>
              <a:ext uri="{FF2B5EF4-FFF2-40B4-BE49-F238E27FC236}">
                <a16:creationId xmlns:a16="http://schemas.microsoft.com/office/drawing/2014/main" id="{A7AFE0C2-029C-4222-A921-34F269F20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96857"/>
            <a:ext cx="3795529" cy="3960000"/>
          </a:xfrm>
          <a:prstGeom prst="rect">
            <a:avLst/>
          </a:prstGeom>
        </p:spPr>
      </p:pic>
    </p:spTree>
    <p:extLst>
      <p:ext uri="{BB962C8B-B14F-4D97-AF65-F5344CB8AC3E}">
        <p14:creationId xmlns:p14="http://schemas.microsoft.com/office/powerpoint/2010/main" val="2307545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9939" y="3385114"/>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84864" y="3591580"/>
            <a:ext cx="9017948" cy="523220"/>
          </a:xfrm>
          <a:prstGeom prst="rect">
            <a:avLst/>
          </a:prstGeom>
        </p:spPr>
        <p:txBody>
          <a:bodyPr wrap="square">
            <a:spAutoFit/>
          </a:bodyPr>
          <a:lstStyle/>
          <a:p>
            <a:r>
              <a:rPr lang="zh-CN" altLang="en-US" sz="2800" b="1" dirty="0">
                <a:solidFill>
                  <a:srgbClr val="0000CC"/>
                </a:solidFill>
              </a:rPr>
              <a:t>困惑：杰德迪亚何以瞬间回答含</a:t>
            </a:r>
            <a:r>
              <a:rPr lang="en-US" altLang="zh-CN" sz="2800" b="1" dirty="0">
                <a:solidFill>
                  <a:srgbClr val="0000CC"/>
                </a:solidFill>
              </a:rPr>
              <a:t>28</a:t>
            </a:r>
            <a:r>
              <a:rPr lang="zh-CN" altLang="en-US" sz="2800" b="1" dirty="0">
                <a:solidFill>
                  <a:srgbClr val="0000CC"/>
                </a:solidFill>
              </a:rPr>
              <a:t>位数字的问题</a:t>
            </a:r>
          </a:p>
        </p:txBody>
      </p:sp>
      <p:sp>
        <p:nvSpPr>
          <p:cNvPr id="8" name="Rectangle 10">
            <a:extLst>
              <a:ext uri="{FF2B5EF4-FFF2-40B4-BE49-F238E27FC236}">
                <a16:creationId xmlns:a16="http://schemas.microsoft.com/office/drawing/2014/main" id="{FD2E095F-A0CF-4BCD-BB34-7E7AA2BB0DB1}"/>
              </a:ext>
            </a:extLst>
          </p:cNvPr>
          <p:cNvSpPr>
            <a:spLocks noChangeArrowheads="1"/>
          </p:cNvSpPr>
          <p:nvPr/>
        </p:nvSpPr>
        <p:spPr bwMode="auto">
          <a:xfrm>
            <a:off x="277588" y="6150867"/>
            <a:ext cx="8632500" cy="646331"/>
          </a:xfrm>
          <a:prstGeom prst="rect">
            <a:avLst/>
          </a:prstGeom>
          <a:noFill/>
          <a:ln>
            <a:noFill/>
          </a:ln>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理论解释</a:t>
            </a:r>
          </a:p>
        </p:txBody>
      </p:sp>
      <p:sp>
        <p:nvSpPr>
          <p:cNvPr id="9" name="AutoShape 5">
            <a:extLst>
              <a:ext uri="{FF2B5EF4-FFF2-40B4-BE49-F238E27FC236}">
                <a16:creationId xmlns:a16="http://schemas.microsoft.com/office/drawing/2014/main" id="{57FBB486-FEAC-45AF-A33D-3D3BA2D6A914}"/>
              </a:ext>
            </a:extLst>
          </p:cNvPr>
          <p:cNvSpPr>
            <a:spLocks noChangeArrowheads="1"/>
          </p:cNvSpPr>
          <p:nvPr/>
        </p:nvSpPr>
        <p:spPr bwMode="auto">
          <a:xfrm>
            <a:off x="369885" y="1018785"/>
            <a:ext cx="8540203" cy="2154436"/>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r>
              <a:rPr lang="zh-CN" altLang="en-US" sz="2800" b="1" dirty="0">
                <a:solidFill>
                  <a:srgbClr val="FF0000"/>
                </a:solidFill>
              </a:rPr>
              <a:t>神经元散落模式</a:t>
            </a:r>
            <a:r>
              <a:rPr lang="en-US" altLang="zh-CN" sz="2800" b="1" dirty="0"/>
              <a:t>:</a:t>
            </a:r>
            <a:r>
              <a:rPr lang="zh-CN" altLang="en-US" sz="2800" b="1" dirty="0"/>
              <a:t>（</a:t>
            </a:r>
            <a:r>
              <a:rPr lang="zh-CN" altLang="en-US" sz="2800" b="1" dirty="0">
                <a:solidFill>
                  <a:srgbClr val="0000CC"/>
                </a:solidFill>
              </a:rPr>
              <a:t>功能衰退不可逆</a:t>
            </a:r>
            <a:r>
              <a:rPr lang="zh-CN" altLang="en-US" sz="2800" b="1" dirty="0"/>
              <a:t>）</a:t>
            </a:r>
            <a:endParaRPr lang="en-US" altLang="zh-CN" sz="2800" b="1" dirty="0"/>
          </a:p>
          <a:p>
            <a:pPr algn="l"/>
            <a:r>
              <a:rPr lang="zh-CN" altLang="en-US" sz="2800" b="1" dirty="0">
                <a:solidFill>
                  <a:srgbClr val="000000"/>
                </a:solidFill>
              </a:rPr>
              <a:t>神经元过剩现象</a:t>
            </a:r>
            <a:r>
              <a:rPr lang="en-US" altLang="zh-CN" sz="2800" b="1" dirty="0">
                <a:solidFill>
                  <a:srgbClr val="000000"/>
                </a:solidFill>
              </a:rPr>
              <a:t>,</a:t>
            </a:r>
            <a:r>
              <a:rPr lang="zh-CN" altLang="en-US" sz="2800" b="1" dirty="0">
                <a:solidFill>
                  <a:srgbClr val="000000"/>
                </a:solidFill>
              </a:rPr>
              <a:t>随着人体衰老</a:t>
            </a:r>
            <a:r>
              <a:rPr lang="en-US" altLang="zh-CN" sz="2800" b="1" dirty="0">
                <a:solidFill>
                  <a:srgbClr val="000000"/>
                </a:solidFill>
              </a:rPr>
              <a:t>,</a:t>
            </a:r>
            <a:r>
              <a:rPr lang="zh-CN" altLang="en-US" sz="2800" b="1" dirty="0">
                <a:solidFill>
                  <a:srgbClr val="000000"/>
                </a:solidFill>
              </a:rPr>
              <a:t>神经元的损失会耗尽大脑后备存储能力</a:t>
            </a:r>
            <a:r>
              <a:rPr lang="en-US" altLang="zh-CN" sz="2800" b="1" dirty="0">
                <a:solidFill>
                  <a:srgbClr val="000000"/>
                </a:solidFill>
              </a:rPr>
              <a:t>;</a:t>
            </a:r>
            <a:r>
              <a:rPr lang="zh-CN" altLang="en-US" sz="2800" b="1" dirty="0">
                <a:solidFill>
                  <a:srgbClr val="000000"/>
                </a:solidFill>
              </a:rPr>
              <a:t>该模式认为衰老对行为产生的无情的、无法改变的、有害的影响</a:t>
            </a:r>
            <a:r>
              <a:rPr lang="en-US" altLang="zh-CN" sz="2800" b="1" dirty="0">
                <a:solidFill>
                  <a:srgbClr val="000000"/>
                </a:solidFill>
              </a:rPr>
              <a:t>,</a:t>
            </a:r>
            <a:r>
              <a:rPr lang="zh-CN" altLang="en-US" sz="2800" b="1" dirty="0">
                <a:solidFill>
                  <a:srgbClr val="000000"/>
                </a:solidFill>
              </a:rPr>
              <a:t>主要应归咎于衰老过程中</a:t>
            </a:r>
            <a:r>
              <a:rPr lang="zh-CN" altLang="en-US" sz="2800" b="1" dirty="0">
                <a:solidFill>
                  <a:srgbClr val="0000CC"/>
                </a:solidFill>
              </a:rPr>
              <a:t>神经元的损失</a:t>
            </a:r>
            <a:r>
              <a:rPr lang="en-US" altLang="zh-CN" sz="2800" b="1" dirty="0">
                <a:solidFill>
                  <a:srgbClr val="000000"/>
                </a:solidFill>
              </a:rPr>
              <a:t>.</a:t>
            </a:r>
            <a:endParaRPr lang="en-US" altLang="zh-CN" sz="2800" b="1" dirty="0">
              <a:solidFill>
                <a:srgbClr val="000000"/>
              </a:solidFill>
              <a:latin typeface="Times New Roman" panose="02020603050405020304" pitchFamily="18" charset="0"/>
              <a:cs typeface="Times New Roman" panose="02020603050405020304" pitchFamily="18" charset="0"/>
            </a:endParaRPr>
          </a:p>
        </p:txBody>
      </p:sp>
      <p:sp>
        <p:nvSpPr>
          <p:cNvPr id="11" name="AutoShape 8">
            <a:extLst>
              <a:ext uri="{FF2B5EF4-FFF2-40B4-BE49-F238E27FC236}">
                <a16:creationId xmlns:a16="http://schemas.microsoft.com/office/drawing/2014/main" id="{4978321A-5964-4437-8474-259C45A33E2D}"/>
              </a:ext>
            </a:extLst>
          </p:cNvPr>
          <p:cNvSpPr>
            <a:spLocks noChangeArrowheads="1"/>
          </p:cNvSpPr>
          <p:nvPr/>
        </p:nvSpPr>
        <p:spPr bwMode="auto">
          <a:xfrm>
            <a:off x="261239" y="4153238"/>
            <a:ext cx="8632500" cy="1723549"/>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sz="2800" dirty="0">
                <a:latin typeface="Times New Roman" panose="02020603050405020304" pitchFamily="18" charset="0"/>
                <a:cs typeface="Times New Roman" panose="02020603050405020304" pitchFamily="18" charset="0"/>
              </a:rPr>
              <a:t>问题</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在一个长</a:t>
            </a:r>
            <a:r>
              <a:rPr lang="en-US" altLang="zh-CN" sz="2800" dirty="0">
                <a:latin typeface="Times New Roman" panose="02020603050405020304" pitchFamily="18" charset="0"/>
                <a:cs typeface="Times New Roman" panose="02020603050405020304" pitchFamily="18" charset="0"/>
              </a:rPr>
              <a:t>23145789</a:t>
            </a:r>
            <a:r>
              <a:rPr lang="zh-CN" altLang="en-US" sz="2800" dirty="0">
                <a:latin typeface="Times New Roman" panose="02020603050405020304" pitchFamily="18" charset="0"/>
                <a:cs typeface="Times New Roman" panose="02020603050405020304" pitchFamily="18" charset="0"/>
              </a:rPr>
              <a:t>英尺、宽</a:t>
            </a:r>
            <a:r>
              <a:rPr lang="en-US" altLang="zh-CN" sz="2800" dirty="0">
                <a:latin typeface="Times New Roman" panose="02020603050405020304" pitchFamily="18" charset="0"/>
                <a:cs typeface="Times New Roman" panose="02020603050405020304" pitchFamily="18" charset="0"/>
              </a:rPr>
              <a:t>5642732</a:t>
            </a:r>
            <a:r>
              <a:rPr lang="zh-CN" altLang="en-US" sz="2800" dirty="0">
                <a:latin typeface="Times New Roman" panose="02020603050405020304" pitchFamily="18" charset="0"/>
                <a:cs typeface="Times New Roman" panose="02020603050405020304" pitchFamily="18" charset="0"/>
              </a:rPr>
              <a:t>英尺、高</a:t>
            </a:r>
            <a:r>
              <a:rPr lang="en-US" altLang="zh-CN" sz="2800" dirty="0">
                <a:latin typeface="Times New Roman" panose="02020603050405020304" pitchFamily="18" charset="0"/>
                <a:cs typeface="Times New Roman" panose="02020603050405020304" pitchFamily="18" charset="0"/>
              </a:rPr>
              <a:t>54965</a:t>
            </a:r>
            <a:r>
              <a:rPr lang="zh-CN" altLang="en-US" sz="2800" dirty="0">
                <a:latin typeface="Times New Roman" panose="02020603050405020304" pitchFamily="18" charset="0"/>
                <a:cs typeface="Times New Roman" panose="02020603050405020304" pitchFamily="18" charset="0"/>
              </a:rPr>
              <a:t>英尺的体积内存在有多少个八分之一英寸？</a:t>
            </a:r>
          </a:p>
          <a:p>
            <a:pPr algn="just"/>
            <a:r>
              <a:rPr lang="zh-CN" altLang="en-US" sz="2800" dirty="0">
                <a:latin typeface="Times New Roman" panose="02020603050405020304" pitchFamily="18" charset="0"/>
                <a:cs typeface="Times New Roman" panose="02020603050405020304" pitchFamily="18" charset="0"/>
              </a:rPr>
              <a:t>杰德迪亚</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巴克斯顿的实际智力年龄只有</a:t>
            </a:r>
            <a:r>
              <a:rPr lang="en-US" altLang="zh-CN" sz="2800" dirty="0">
                <a:latin typeface="Times New Roman" panose="02020603050405020304" pitchFamily="18" charset="0"/>
                <a:cs typeface="Times New Roman" panose="02020603050405020304" pitchFamily="18" charset="0"/>
              </a:rPr>
              <a:t>10</a:t>
            </a:r>
            <a:r>
              <a:rPr lang="zh-CN" altLang="en-US" sz="2800" dirty="0">
                <a:latin typeface="Times New Roman" panose="02020603050405020304" pitchFamily="18" charset="0"/>
                <a:cs typeface="Times New Roman" panose="02020603050405020304" pitchFamily="18" charset="0"/>
              </a:rPr>
              <a:t>岁。他无精打采地盯着窗外，然后说出正确的数字。</a:t>
            </a:r>
          </a:p>
        </p:txBody>
      </p:sp>
      <p:cxnSp>
        <p:nvCxnSpPr>
          <p:cNvPr id="13" name="直接连接符 12">
            <a:extLst>
              <a:ext uri="{FF2B5EF4-FFF2-40B4-BE49-F238E27FC236}">
                <a16:creationId xmlns:a16="http://schemas.microsoft.com/office/drawing/2014/main" id="{C0F7958D-D782-40B1-A848-0932DCC3B82E}"/>
              </a:ext>
            </a:extLst>
          </p:cNvPr>
          <p:cNvCxnSpPr/>
          <p:nvPr/>
        </p:nvCxnSpPr>
        <p:spPr bwMode="auto">
          <a:xfrm>
            <a:off x="62630" y="6096000"/>
            <a:ext cx="906145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51684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0960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10351" y="5386715"/>
            <a:ext cx="9017948" cy="523220"/>
          </a:xfrm>
          <a:prstGeom prst="rect">
            <a:avLst/>
          </a:prstGeom>
        </p:spPr>
        <p:txBody>
          <a:bodyPr wrap="square">
            <a:spAutoFit/>
          </a:bodyPr>
          <a:lstStyle/>
          <a:p>
            <a:r>
              <a:rPr lang="zh-CN" altLang="en-US" sz="2800" b="1" dirty="0">
                <a:solidFill>
                  <a:srgbClr val="000066"/>
                </a:solidFill>
              </a:rPr>
              <a:t>（我们</a:t>
            </a:r>
            <a:r>
              <a:rPr lang="en-US" altLang="zh-CN" sz="2800" b="1" dirty="0">
                <a:solidFill>
                  <a:srgbClr val="000066"/>
                </a:solidFill>
              </a:rPr>
              <a:t>80</a:t>
            </a:r>
            <a:r>
              <a:rPr lang="zh-CN" altLang="en-US" sz="2800" b="1" dirty="0">
                <a:solidFill>
                  <a:srgbClr val="000066"/>
                </a:solidFill>
              </a:rPr>
              <a:t>％的神经元在休息！）</a:t>
            </a:r>
          </a:p>
        </p:txBody>
      </p:sp>
      <p:sp>
        <p:nvSpPr>
          <p:cNvPr id="9" name="AutoShape 5">
            <a:extLst>
              <a:ext uri="{FF2B5EF4-FFF2-40B4-BE49-F238E27FC236}">
                <a16:creationId xmlns:a16="http://schemas.microsoft.com/office/drawing/2014/main" id="{72B197A4-11E4-4FED-8715-E7A118359FAA}"/>
              </a:ext>
            </a:extLst>
          </p:cNvPr>
          <p:cNvSpPr>
            <a:spLocks noChangeArrowheads="1"/>
          </p:cNvSpPr>
          <p:nvPr/>
        </p:nvSpPr>
        <p:spPr bwMode="auto">
          <a:xfrm>
            <a:off x="381000" y="1198037"/>
            <a:ext cx="8353559" cy="2400657"/>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r>
              <a:rPr lang="zh-CN" altLang="en-US" sz="2600" b="1" dirty="0">
                <a:solidFill>
                  <a:srgbClr val="FF0000"/>
                </a:solidFill>
              </a:rPr>
              <a:t>神经元可塑性模式</a:t>
            </a:r>
            <a:r>
              <a:rPr lang="en-US" altLang="zh-CN" sz="2600" b="1" dirty="0"/>
              <a:t>:</a:t>
            </a:r>
            <a:r>
              <a:rPr lang="zh-CN" altLang="en-US" b="1" dirty="0"/>
              <a:t>（</a:t>
            </a:r>
            <a:r>
              <a:rPr lang="zh-CN" altLang="en-US" b="1" dirty="0">
                <a:solidFill>
                  <a:srgbClr val="0000CC"/>
                </a:solidFill>
              </a:rPr>
              <a:t>功能衰退可逆</a:t>
            </a:r>
            <a:r>
              <a:rPr lang="zh-CN" altLang="en-US" b="1" dirty="0"/>
              <a:t>）</a:t>
            </a:r>
            <a:endParaRPr lang="en-US" altLang="zh-CN" sz="2600" b="1" dirty="0"/>
          </a:p>
          <a:p>
            <a:pPr algn="l"/>
            <a:r>
              <a:rPr lang="zh-CN" altLang="en-US" sz="2600" b="1" dirty="0">
                <a:solidFill>
                  <a:srgbClr val="000000"/>
                </a:solidFill>
              </a:rPr>
              <a:t>神经元死亡造成的影响</a:t>
            </a:r>
            <a:r>
              <a:rPr lang="zh-CN" altLang="en-US" sz="2600" b="1" dirty="0">
                <a:solidFill>
                  <a:srgbClr val="FF0000"/>
                </a:solidFill>
              </a:rPr>
              <a:t>并非不可逆</a:t>
            </a:r>
            <a:r>
              <a:rPr lang="zh-CN" altLang="en-US" sz="2600" b="1" dirty="0">
                <a:solidFill>
                  <a:srgbClr val="000000"/>
                </a:solidFill>
              </a:rPr>
              <a:t>的，相邻神经元会替代死亡细胞，建立一种新的突触连接，并可恢复部分已“丧失”的功能。因此，大脑并非必然会逐渐退化、逐渐丧失其原有功能，相反，它具有可塑性，可完全不受衰老进程影响。</a:t>
            </a:r>
          </a:p>
        </p:txBody>
      </p:sp>
      <p:sp>
        <p:nvSpPr>
          <p:cNvPr id="11" name="AutoShape 8">
            <a:extLst>
              <a:ext uri="{FF2B5EF4-FFF2-40B4-BE49-F238E27FC236}">
                <a16:creationId xmlns:a16="http://schemas.microsoft.com/office/drawing/2014/main" id="{3CF81C17-9F59-4E37-829C-86F8E756814C}"/>
              </a:ext>
            </a:extLst>
          </p:cNvPr>
          <p:cNvSpPr>
            <a:spLocks noChangeArrowheads="1"/>
          </p:cNvSpPr>
          <p:nvPr/>
        </p:nvSpPr>
        <p:spPr bwMode="auto">
          <a:xfrm>
            <a:off x="342545" y="4092654"/>
            <a:ext cx="8353560" cy="1107996"/>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dirty="0"/>
              <a:t>有证据表明</a:t>
            </a:r>
            <a:r>
              <a:rPr lang="en-US" altLang="zh-CN" dirty="0"/>
              <a:t>:</a:t>
            </a:r>
            <a:r>
              <a:rPr lang="zh-CN" altLang="en-US" dirty="0"/>
              <a:t>如果在晚年对大脑进行大量智力强化训练，智力衰退会减慢，甚至可以克服，通过新的实践或训练可以建立新的神经细胞通路。</a:t>
            </a:r>
          </a:p>
        </p:txBody>
      </p:sp>
      <p:sp>
        <p:nvSpPr>
          <p:cNvPr id="12" name="Rectangle 10">
            <a:extLst>
              <a:ext uri="{FF2B5EF4-FFF2-40B4-BE49-F238E27FC236}">
                <a16:creationId xmlns:a16="http://schemas.microsoft.com/office/drawing/2014/main" id="{AE97E354-B9F3-46B5-8771-49BFA308A679}"/>
              </a:ext>
            </a:extLst>
          </p:cNvPr>
          <p:cNvSpPr>
            <a:spLocks noChangeArrowheads="1"/>
          </p:cNvSpPr>
          <p:nvPr/>
        </p:nvSpPr>
        <p:spPr bwMode="auto">
          <a:xfrm>
            <a:off x="277588" y="6150867"/>
            <a:ext cx="8632500" cy="646331"/>
          </a:xfrm>
          <a:prstGeom prst="rect">
            <a:avLst/>
          </a:prstGeom>
          <a:noFill/>
          <a:ln>
            <a:noFill/>
          </a:ln>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理论解释</a:t>
            </a:r>
          </a:p>
        </p:txBody>
      </p:sp>
    </p:spTree>
    <p:extLst>
      <p:ext uri="{BB962C8B-B14F-4D97-AF65-F5344CB8AC3E}">
        <p14:creationId xmlns:p14="http://schemas.microsoft.com/office/powerpoint/2010/main" val="2133563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cxnSp>
        <p:nvCxnSpPr>
          <p:cNvPr id="4" name="直接连接符 3">
            <a:extLst>
              <a:ext uri="{FF2B5EF4-FFF2-40B4-BE49-F238E27FC236}">
                <a16:creationId xmlns:a16="http://schemas.microsoft.com/office/drawing/2014/main" id="{358CDA6D-6A36-42A8-9A29-65B5A58AE05D}"/>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矩形 9">
            <a:extLst>
              <a:ext uri="{FF2B5EF4-FFF2-40B4-BE49-F238E27FC236}">
                <a16:creationId xmlns:a16="http://schemas.microsoft.com/office/drawing/2014/main" id="{311C602F-32A2-4DD9-844E-AB6A03BD4A07}"/>
              </a:ext>
            </a:extLst>
          </p:cNvPr>
          <p:cNvSpPr/>
          <p:nvPr/>
        </p:nvSpPr>
        <p:spPr>
          <a:xfrm>
            <a:off x="34925" y="6248400"/>
            <a:ext cx="9017948" cy="523220"/>
          </a:xfrm>
          <a:prstGeom prst="rect">
            <a:avLst/>
          </a:prstGeom>
        </p:spPr>
        <p:txBody>
          <a:bodyPr wrap="square">
            <a:spAutoFit/>
          </a:bodyPr>
          <a:lstStyle/>
          <a:p>
            <a:pPr>
              <a:defRPr/>
            </a:pPr>
            <a:r>
              <a:rPr lang="zh-CN" altLang="en-US" sz="2800" b="1" dirty="0">
                <a:solidFill>
                  <a:srgbClr val="000000"/>
                </a:solidFill>
                <a:effectLst>
                  <a:outerShdw blurRad="38100" dist="38100" dir="2700000" algn="tl">
                    <a:srgbClr val="000000">
                      <a:alpha val="43137"/>
                    </a:srgbClr>
                  </a:outerShdw>
                </a:effectLst>
              </a:rPr>
              <a:t>神经元衰老的理论解释：</a:t>
            </a:r>
            <a:r>
              <a:rPr lang="zh-CN" altLang="en-US" sz="2800" b="1" dirty="0">
                <a:solidFill>
                  <a:srgbClr val="FF0000"/>
                </a:solidFill>
                <a:effectLst>
                  <a:outerShdw blurRad="38100" dist="38100" dir="2700000" algn="tl">
                    <a:srgbClr val="000000">
                      <a:alpha val="43137"/>
                    </a:srgbClr>
                  </a:outerShdw>
                </a:effectLst>
              </a:rPr>
              <a:t>证据</a:t>
            </a:r>
          </a:p>
        </p:txBody>
      </p:sp>
      <p:sp>
        <p:nvSpPr>
          <p:cNvPr id="9" name="AutoShape 6">
            <a:extLst>
              <a:ext uri="{FF2B5EF4-FFF2-40B4-BE49-F238E27FC236}">
                <a16:creationId xmlns:a16="http://schemas.microsoft.com/office/drawing/2014/main" id="{7389E2B9-EF9A-496D-BC33-0D77418F39F7}"/>
              </a:ext>
            </a:extLst>
          </p:cNvPr>
          <p:cNvSpPr>
            <a:spLocks noChangeArrowheads="1"/>
          </p:cNvSpPr>
          <p:nvPr/>
        </p:nvSpPr>
        <p:spPr bwMode="auto">
          <a:xfrm>
            <a:off x="287501" y="1722889"/>
            <a:ext cx="8627899" cy="4308872"/>
          </a:xfrm>
          <a:prstGeom prst="rect">
            <a:avLst/>
          </a:prstGeom>
          <a:noFill/>
          <a:ln>
            <a:noFill/>
          </a:ln>
        </p:spPr>
        <p:txBody>
          <a:bodyPr wrap="square" lIns="0" tIns="0" rIns="0" bIns="0" anchor="ctr">
            <a:spAutoFit/>
          </a:bodyP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sz="2800" b="1" dirty="0">
                <a:solidFill>
                  <a:srgbClr val="0000CC"/>
                </a:solidFill>
                <a:latin typeface="Times New Roman" panose="02020603050405020304" pitchFamily="18" charset="0"/>
                <a:cs typeface="Times New Roman" panose="02020603050405020304" pitchFamily="18" charset="0"/>
              </a:rPr>
              <a:t>老年失智多发</a:t>
            </a:r>
            <a:r>
              <a:rPr lang="zh-CN" altLang="en-US" sz="2800" b="1" dirty="0">
                <a:solidFill>
                  <a:srgbClr val="333399"/>
                </a:solidFill>
                <a:latin typeface="Times New Roman" panose="02020603050405020304" pitchFamily="18" charset="0"/>
                <a:cs typeface="Times New Roman" panose="02020603050405020304" pitchFamily="18" charset="0"/>
              </a:rPr>
              <a:t>：</a:t>
            </a:r>
            <a:endParaRPr lang="en-US" altLang="zh-CN" sz="2800" b="1" dirty="0">
              <a:solidFill>
                <a:srgbClr val="333399"/>
              </a:solidFill>
              <a:latin typeface="Times New Roman" panose="02020603050405020304" pitchFamily="18" charset="0"/>
              <a:cs typeface="Times New Roman" panose="02020603050405020304" pitchFamily="18" charset="0"/>
            </a:endParaRPr>
          </a:p>
          <a:p>
            <a:pPr algn="just"/>
            <a:r>
              <a:rPr lang="zh-CN" altLang="en-US" sz="2800" b="1" dirty="0">
                <a:solidFill>
                  <a:srgbClr val="000000"/>
                </a:solidFill>
                <a:latin typeface="Times New Roman" panose="02020603050405020304" pitchFamily="18" charset="0"/>
                <a:cs typeface="Times New Roman" panose="02020603050405020304" pitchFamily="18" charset="0"/>
              </a:rPr>
              <a:t>智障、</a:t>
            </a:r>
            <a:r>
              <a:rPr lang="en-US" altLang="zh-CN" sz="2800" b="1" dirty="0">
                <a:solidFill>
                  <a:srgbClr val="000000"/>
                </a:solidFill>
                <a:latin typeface="Times New Roman" panose="02020603050405020304" pitchFamily="18" charset="0"/>
                <a:cs typeface="Times New Roman" panose="02020603050405020304" pitchFamily="18" charset="0"/>
              </a:rPr>
              <a:t>AD</a:t>
            </a:r>
            <a:r>
              <a:rPr lang="zh-CN" altLang="en-US" sz="2800" b="1" dirty="0">
                <a:solidFill>
                  <a:srgbClr val="000000"/>
                </a:solidFill>
                <a:latin typeface="Times New Roman" panose="02020603050405020304" pitchFamily="18" charset="0"/>
                <a:cs typeface="Times New Roman" panose="02020603050405020304" pitchFamily="18" charset="0"/>
              </a:rPr>
              <a:t>、严重丧失记忆、中风等。</a:t>
            </a:r>
            <a:endParaRPr lang="en-US" altLang="zh-CN" sz="2800" b="1" dirty="0">
              <a:solidFill>
                <a:srgbClr val="000000"/>
              </a:solidFill>
              <a:latin typeface="Times New Roman" panose="02020603050405020304" pitchFamily="18" charset="0"/>
              <a:cs typeface="Times New Roman" panose="02020603050405020304" pitchFamily="18" charset="0"/>
            </a:endParaRPr>
          </a:p>
          <a:p>
            <a:pPr algn="just"/>
            <a:endParaRPr lang="en-US" altLang="zh-CN" sz="2800" b="1" dirty="0">
              <a:solidFill>
                <a:srgbClr val="333399"/>
              </a:solidFill>
              <a:latin typeface="Times New Roman" panose="02020603050405020304" pitchFamily="18" charset="0"/>
              <a:cs typeface="Times New Roman" panose="02020603050405020304" pitchFamily="18" charset="0"/>
            </a:endParaRPr>
          </a:p>
          <a:p>
            <a:pPr algn="just"/>
            <a:r>
              <a:rPr lang="zh-CN" altLang="en-US" sz="2800" b="1" dirty="0">
                <a:solidFill>
                  <a:srgbClr val="0000CC"/>
                </a:solidFill>
                <a:latin typeface="Times New Roman" panose="02020603050405020304" pitchFamily="18" charset="0"/>
                <a:cs typeface="Times New Roman" panose="02020603050405020304" pitchFamily="18" charset="0"/>
              </a:rPr>
              <a:t>大器晚成者</a:t>
            </a:r>
            <a:r>
              <a:rPr lang="zh-CN" altLang="en-US" sz="2800" b="1" dirty="0">
                <a:solidFill>
                  <a:srgbClr val="333399"/>
                </a:solidFill>
                <a:latin typeface="Times New Roman" panose="02020603050405020304" pitchFamily="18" charset="0"/>
                <a:cs typeface="Times New Roman" panose="02020603050405020304" pitchFamily="18" charset="0"/>
              </a:rPr>
              <a:t>：</a:t>
            </a:r>
            <a:endParaRPr lang="en-US" altLang="zh-CN" sz="2800" b="1" dirty="0">
              <a:solidFill>
                <a:srgbClr val="333399"/>
              </a:solidFill>
              <a:latin typeface="Times New Roman" panose="02020603050405020304" pitchFamily="18" charset="0"/>
              <a:cs typeface="Times New Roman" panose="02020603050405020304" pitchFamily="18" charset="0"/>
            </a:endParaRPr>
          </a:p>
          <a:p>
            <a:pPr marL="273050" indent="-273050" algn="just">
              <a:buFont typeface="Arial" panose="020B0604020202020204" pitchFamily="34" charset="0"/>
              <a:buChar char="•"/>
            </a:pPr>
            <a:r>
              <a:rPr lang="zh-CN" altLang="en-US" sz="2800" b="1" dirty="0">
                <a:solidFill>
                  <a:srgbClr val="000000"/>
                </a:solidFill>
                <a:latin typeface="Times New Roman" panose="02020603050405020304" pitchFamily="18" charset="0"/>
                <a:cs typeface="Times New Roman" panose="02020603050405020304" pitchFamily="18" charset="0"/>
              </a:rPr>
              <a:t>伯特兰</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拉赛尔，</a:t>
            </a:r>
            <a:r>
              <a:rPr lang="en-US" altLang="zh-CN" sz="2800" b="1" dirty="0">
                <a:solidFill>
                  <a:srgbClr val="000000"/>
                </a:solidFill>
                <a:latin typeface="Times New Roman" panose="02020603050405020304" pitchFamily="18" charset="0"/>
                <a:cs typeface="Times New Roman" panose="02020603050405020304" pitchFamily="18" charset="0"/>
              </a:rPr>
              <a:t>82</a:t>
            </a:r>
            <a:r>
              <a:rPr lang="zh-CN" altLang="en-US" sz="2800" b="1" dirty="0">
                <a:solidFill>
                  <a:srgbClr val="000000"/>
                </a:solidFill>
                <a:latin typeface="Times New Roman" panose="02020603050405020304" pitchFamily="18" charset="0"/>
                <a:cs typeface="Times New Roman" panose="02020603050405020304" pitchFamily="18" charset="0"/>
              </a:rPr>
              <a:t>岁完成</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种族与政治中的人类社会</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a:t>
            </a:r>
            <a:endParaRPr lang="en-US" altLang="zh-CN" sz="2800" b="1" dirty="0">
              <a:solidFill>
                <a:srgbClr val="000000"/>
              </a:solidFill>
              <a:latin typeface="Times New Roman" panose="02020603050405020304" pitchFamily="18" charset="0"/>
              <a:cs typeface="Times New Roman" panose="02020603050405020304" pitchFamily="18" charset="0"/>
            </a:endParaRPr>
          </a:p>
          <a:p>
            <a:pPr marL="273050" indent="-273050" algn="just">
              <a:buFont typeface="Arial" panose="020B0604020202020204" pitchFamily="34" charset="0"/>
              <a:buChar char="•"/>
            </a:pPr>
            <a:r>
              <a:rPr lang="zh-CN" altLang="en-US" sz="2800" b="1" dirty="0">
                <a:solidFill>
                  <a:srgbClr val="000000"/>
                </a:solidFill>
                <a:latin typeface="Times New Roman" panose="02020603050405020304" pitchFamily="18" charset="0"/>
                <a:cs typeface="Times New Roman" panose="02020603050405020304" pitchFamily="18" charset="0"/>
              </a:rPr>
              <a:t>利奥波德</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斯托科夫斯基，</a:t>
            </a:r>
            <a:r>
              <a:rPr lang="en-US" altLang="zh-CN" sz="2800" b="1" dirty="0">
                <a:solidFill>
                  <a:srgbClr val="000000"/>
                </a:solidFill>
                <a:latin typeface="Times New Roman" panose="02020603050405020304" pitchFamily="18" charset="0"/>
                <a:cs typeface="Times New Roman" panose="02020603050405020304" pitchFamily="18" charset="0"/>
              </a:rPr>
              <a:t>82</a:t>
            </a:r>
            <a:r>
              <a:rPr lang="zh-CN" altLang="en-US" sz="2800" b="1" dirty="0">
                <a:solidFill>
                  <a:srgbClr val="000000"/>
                </a:solidFill>
                <a:latin typeface="Times New Roman" panose="02020603050405020304" pitchFamily="18" charset="0"/>
                <a:cs typeface="Times New Roman" panose="02020603050405020304" pitchFamily="18" charset="0"/>
              </a:rPr>
              <a:t>岁首次登场指挥查尔斯</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伊万的第四交响曲。</a:t>
            </a:r>
            <a:endParaRPr lang="en-US" altLang="zh-CN" sz="2800" b="1" dirty="0">
              <a:solidFill>
                <a:srgbClr val="000000"/>
              </a:solidFill>
              <a:latin typeface="Times New Roman" panose="02020603050405020304" pitchFamily="18" charset="0"/>
              <a:cs typeface="Times New Roman" panose="02020603050405020304" pitchFamily="18" charset="0"/>
            </a:endParaRPr>
          </a:p>
          <a:p>
            <a:pPr marL="273050" indent="-273050" algn="just">
              <a:buFont typeface="Arial" panose="020B0604020202020204" pitchFamily="34" charset="0"/>
              <a:buChar char="•"/>
            </a:pPr>
            <a:r>
              <a:rPr lang="zh-CN" altLang="en-US" sz="2800" b="1" dirty="0">
                <a:solidFill>
                  <a:srgbClr val="000000"/>
                </a:solidFill>
                <a:latin typeface="Times New Roman" panose="02020603050405020304" pitchFamily="18" charset="0"/>
                <a:cs typeface="Times New Roman" panose="02020603050405020304" pitchFamily="18" charset="0"/>
              </a:rPr>
              <a:t>弗兰克</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劳埃德</a:t>
            </a:r>
            <a:r>
              <a:rPr lang="en-US" altLang="zh-CN"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怀特，</a:t>
            </a:r>
            <a:r>
              <a:rPr lang="en-US" altLang="zh-CN" sz="2800" b="1" dirty="0">
                <a:solidFill>
                  <a:srgbClr val="000000"/>
                </a:solidFill>
                <a:latin typeface="Times New Roman" panose="02020603050405020304" pitchFamily="18" charset="0"/>
                <a:cs typeface="Times New Roman" panose="02020603050405020304" pitchFamily="18" charset="0"/>
              </a:rPr>
              <a:t> 88</a:t>
            </a:r>
            <a:r>
              <a:rPr lang="zh-CN" altLang="en-US" sz="2800" b="1" dirty="0">
                <a:solidFill>
                  <a:srgbClr val="000000"/>
                </a:solidFill>
                <a:latin typeface="Times New Roman" panose="02020603050405020304" pitchFamily="18" charset="0"/>
                <a:cs typeface="Times New Roman" panose="02020603050405020304" pitchFamily="18" charset="0"/>
              </a:rPr>
              <a:t>岁开始画哥本哈根博物馆建筑设计图。</a:t>
            </a:r>
            <a:endParaRPr lang="en-US" altLang="zh-CN" sz="28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1F3583E-8C1F-41FE-A59D-F2E4562E2FB8}"/>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zh-CN" altLang="en-US" sz="3600" b="1" dirty="0">
                <a:solidFill>
                  <a:srgbClr val="FF0000"/>
                </a:solidFill>
              </a:rPr>
              <a:t>孰是孰非？</a:t>
            </a:r>
            <a:endParaRPr lang="zh-CN" altLang="en-US" sz="3600" dirty="0">
              <a:solidFill>
                <a:srgbClr val="FF0000"/>
              </a:solidFill>
            </a:endParaRPr>
          </a:p>
        </p:txBody>
      </p:sp>
    </p:spTree>
    <p:extLst>
      <p:ext uri="{BB962C8B-B14F-4D97-AF65-F5344CB8AC3E}">
        <p14:creationId xmlns:p14="http://schemas.microsoft.com/office/powerpoint/2010/main" val="23772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B18056C0-50FF-4064-8DEF-0E90C5018DE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防治：</a:t>
            </a:r>
            <a:r>
              <a:rPr lang="en-US" altLang="zh-CN"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stem cell</a:t>
            </a:r>
            <a:r>
              <a:rPr lang="zh-CN" altLang="en-US"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zh-CN" altLang="en-US" sz="3600" b="1" dirty="0">
              <a:solidFill>
                <a:srgbClr val="FF0000"/>
              </a:solidFill>
              <a:effectLst>
                <a:outerShdw blurRad="38100" dist="38100" dir="2700000" algn="tl">
                  <a:srgbClr val="000000">
                    <a:alpha val="43137"/>
                  </a:srgbClr>
                </a:outerShdw>
              </a:effectLst>
            </a:endParaRPr>
          </a:p>
        </p:txBody>
      </p:sp>
      <p:pic>
        <p:nvPicPr>
          <p:cNvPr id="9" name="图片 8">
            <a:extLst>
              <a:ext uri="{FF2B5EF4-FFF2-40B4-BE49-F238E27FC236}">
                <a16:creationId xmlns:a16="http://schemas.microsoft.com/office/drawing/2014/main" id="{A16A4B90-CC73-4B3A-AD83-926C6369D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877547"/>
            <a:ext cx="3600000" cy="2468571"/>
          </a:xfrm>
          <a:prstGeom prst="rect">
            <a:avLst/>
          </a:prstGeom>
        </p:spPr>
      </p:pic>
      <p:pic>
        <p:nvPicPr>
          <p:cNvPr id="11" name="图片 10">
            <a:extLst>
              <a:ext uri="{FF2B5EF4-FFF2-40B4-BE49-F238E27FC236}">
                <a16:creationId xmlns:a16="http://schemas.microsoft.com/office/drawing/2014/main" id="{B05C8513-7463-468E-98D1-232BD1DDD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930" y="1881319"/>
            <a:ext cx="4212000" cy="2487308"/>
          </a:xfrm>
          <a:prstGeom prst="rect">
            <a:avLst/>
          </a:prstGeom>
        </p:spPr>
      </p:pic>
      <p:pic>
        <p:nvPicPr>
          <p:cNvPr id="12" name="图片 11">
            <a:extLst>
              <a:ext uri="{FF2B5EF4-FFF2-40B4-BE49-F238E27FC236}">
                <a16:creationId xmlns:a16="http://schemas.microsoft.com/office/drawing/2014/main" id="{D99DB960-DEDD-4CAA-A009-82ACB10BF8EE}"/>
              </a:ext>
            </a:extLst>
          </p:cNvPr>
          <p:cNvPicPr>
            <a:picLocks noChangeAspect="1"/>
          </p:cNvPicPr>
          <p:nvPr/>
        </p:nvPicPr>
        <p:blipFill>
          <a:blip r:embed="rId5"/>
          <a:stretch>
            <a:fillRect/>
          </a:stretch>
        </p:blipFill>
        <p:spPr>
          <a:xfrm>
            <a:off x="683568" y="1881319"/>
            <a:ext cx="3600000" cy="905511"/>
          </a:xfrm>
          <a:prstGeom prst="rect">
            <a:avLst/>
          </a:prstGeom>
        </p:spPr>
      </p:pic>
      <p:sp>
        <p:nvSpPr>
          <p:cNvPr id="13" name="矩形 12">
            <a:extLst>
              <a:ext uri="{FF2B5EF4-FFF2-40B4-BE49-F238E27FC236}">
                <a16:creationId xmlns:a16="http://schemas.microsoft.com/office/drawing/2014/main" id="{7A048FD4-A03D-4BFB-BC77-936B296A3994}"/>
              </a:ext>
            </a:extLst>
          </p:cNvPr>
          <p:cNvSpPr/>
          <p:nvPr/>
        </p:nvSpPr>
        <p:spPr>
          <a:xfrm>
            <a:off x="590352" y="6130952"/>
            <a:ext cx="3600000" cy="492443"/>
          </a:xfrm>
          <a:prstGeom prst="rect">
            <a:avLst/>
          </a:prstGeom>
          <a:solidFill>
            <a:schemeClr val="accent1">
              <a:lumMod val="40000"/>
              <a:lumOff val="60000"/>
            </a:schemeClr>
          </a:solidFill>
        </p:spPr>
        <p:txBody>
          <a:bodyPr wrap="square">
            <a:spAutoFit/>
          </a:bodyPr>
          <a:lstStyle/>
          <a:p>
            <a:r>
              <a:rPr lang="en-US" altLang="zh-CN" sz="2600" dirty="0">
                <a:solidFill>
                  <a:srgbClr val="FF0000"/>
                </a:solidFill>
              </a:rPr>
              <a:t>Nature</a:t>
            </a:r>
            <a:r>
              <a:rPr lang="en-US" altLang="zh-CN" sz="2600" dirty="0">
                <a:solidFill>
                  <a:srgbClr val="0000CC"/>
                </a:solidFill>
              </a:rPr>
              <a:t>, 2016,</a:t>
            </a:r>
            <a:r>
              <a:rPr lang="zh-CN" altLang="en-US" sz="2600" dirty="0">
                <a:solidFill>
                  <a:srgbClr val="0000CC"/>
                </a:solidFill>
              </a:rPr>
              <a:t> </a:t>
            </a:r>
            <a:r>
              <a:rPr lang="en-US" altLang="zh-CN" sz="2600" dirty="0">
                <a:solidFill>
                  <a:srgbClr val="0000CC"/>
                </a:solidFill>
              </a:rPr>
              <a:t>Nov 10</a:t>
            </a:r>
            <a:r>
              <a:rPr lang="en-US" altLang="zh-CN" sz="2600" dirty="0"/>
              <a:t>.</a:t>
            </a:r>
          </a:p>
        </p:txBody>
      </p:sp>
      <p:pic>
        <p:nvPicPr>
          <p:cNvPr id="14" name="图片 13">
            <a:extLst>
              <a:ext uri="{FF2B5EF4-FFF2-40B4-BE49-F238E27FC236}">
                <a16:creationId xmlns:a16="http://schemas.microsoft.com/office/drawing/2014/main" id="{7AD3BC76-717C-404F-BE15-0A0DCF4761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6930" y="4830292"/>
            <a:ext cx="4212000" cy="1875308"/>
          </a:xfrm>
          <a:prstGeom prst="rect">
            <a:avLst/>
          </a:prstGeom>
        </p:spPr>
      </p:pic>
      <p:sp>
        <p:nvSpPr>
          <p:cNvPr id="15" name="矩形 14">
            <a:extLst>
              <a:ext uri="{FF2B5EF4-FFF2-40B4-BE49-F238E27FC236}">
                <a16:creationId xmlns:a16="http://schemas.microsoft.com/office/drawing/2014/main" id="{9EA31347-2410-4E42-9571-EE7752A0253F}"/>
              </a:ext>
            </a:extLst>
          </p:cNvPr>
          <p:cNvSpPr/>
          <p:nvPr/>
        </p:nvSpPr>
        <p:spPr>
          <a:xfrm>
            <a:off x="683568" y="5371170"/>
            <a:ext cx="3600000" cy="646331"/>
          </a:xfrm>
          <a:prstGeom prst="rect">
            <a:avLst/>
          </a:prstGeom>
        </p:spPr>
        <p:txBody>
          <a:bodyPr wrap="square">
            <a:spAutoFit/>
          </a:bodyPr>
          <a:lstStyle/>
          <a:p>
            <a:pPr marL="342900" indent="-342900">
              <a:buFont typeface="Arial" panose="020B0604020202020204" pitchFamily="34" charset="0"/>
              <a:buChar char="•"/>
            </a:pPr>
            <a:r>
              <a:rPr lang="zh-CN" altLang="en-US" b="1" dirty="0">
                <a:solidFill>
                  <a:srgbClr val="0000CC"/>
                </a:solidFill>
              </a:rPr>
              <a:t>移植干细胞</a:t>
            </a:r>
            <a:r>
              <a:rPr lang="en-US" altLang="zh-CN" b="1" dirty="0">
                <a:solidFill>
                  <a:srgbClr val="0000CC"/>
                </a:solidFill>
              </a:rPr>
              <a:t>(</a:t>
            </a:r>
            <a:r>
              <a:rPr lang="zh-CN" altLang="en-US" b="1" dirty="0">
                <a:solidFill>
                  <a:srgbClr val="FF0000"/>
                </a:solidFill>
              </a:rPr>
              <a:t>红</a:t>
            </a:r>
            <a:r>
              <a:rPr lang="en-US" altLang="zh-CN" b="1" dirty="0">
                <a:solidFill>
                  <a:srgbClr val="0000CC"/>
                </a:solidFill>
              </a:rPr>
              <a:t>)</a:t>
            </a:r>
            <a:r>
              <a:rPr lang="zh-CN" altLang="en-US" b="1" dirty="0">
                <a:solidFill>
                  <a:srgbClr val="0000CC"/>
                </a:solidFill>
              </a:rPr>
              <a:t>能与在体神经元</a:t>
            </a:r>
            <a:r>
              <a:rPr lang="en-US" altLang="zh-CN" b="1" dirty="0">
                <a:solidFill>
                  <a:srgbClr val="0000CC"/>
                </a:solidFill>
              </a:rPr>
              <a:t>(</a:t>
            </a:r>
            <a:r>
              <a:rPr lang="zh-CN" altLang="en-US" b="1" dirty="0">
                <a:solidFill>
                  <a:schemeClr val="tx2"/>
                </a:solidFill>
              </a:rPr>
              <a:t>黑</a:t>
            </a:r>
            <a:r>
              <a:rPr lang="en-US" altLang="zh-CN" b="1" dirty="0">
                <a:solidFill>
                  <a:srgbClr val="0000CC"/>
                </a:solidFill>
              </a:rPr>
              <a:t>)</a:t>
            </a:r>
            <a:r>
              <a:rPr lang="zh-CN" altLang="en-US" b="1" dirty="0">
                <a:solidFill>
                  <a:srgbClr val="0000CC"/>
                </a:solidFill>
              </a:rPr>
              <a:t>融合</a:t>
            </a:r>
          </a:p>
        </p:txBody>
      </p:sp>
      <p:sp>
        <p:nvSpPr>
          <p:cNvPr id="16" name="矩形 15">
            <a:extLst>
              <a:ext uri="{FF2B5EF4-FFF2-40B4-BE49-F238E27FC236}">
                <a16:creationId xmlns:a16="http://schemas.microsoft.com/office/drawing/2014/main" id="{689C8E5C-6124-46AE-8F97-5910360EA6FA}"/>
              </a:ext>
            </a:extLst>
          </p:cNvPr>
          <p:cNvSpPr/>
          <p:nvPr/>
        </p:nvSpPr>
        <p:spPr>
          <a:xfrm>
            <a:off x="4516930" y="4343400"/>
            <a:ext cx="4212000" cy="461665"/>
          </a:xfrm>
          <a:prstGeom prst="rect">
            <a:avLst/>
          </a:prstGeom>
          <a:solidFill>
            <a:schemeClr val="tx2">
              <a:lumMod val="10000"/>
              <a:lumOff val="90000"/>
            </a:schemeClr>
          </a:solidFill>
        </p:spPr>
        <p:txBody>
          <a:bodyPr wrap="square">
            <a:spAutoFit/>
          </a:bodyPr>
          <a:lstStyle/>
          <a:p>
            <a:pPr algn="ctr"/>
            <a:r>
              <a:rPr lang="en-US" altLang="zh-CN" b="1" dirty="0">
                <a:solidFill>
                  <a:srgbClr val="FF0000"/>
                </a:solidFill>
              </a:rPr>
              <a:t>Stem cell Trial</a:t>
            </a:r>
            <a:endParaRPr lang="zh-CN" altLang="zh-CN" dirty="0">
              <a:solidFill>
                <a:srgbClr val="FF0000"/>
              </a:solidFill>
            </a:endParaRPr>
          </a:p>
        </p:txBody>
      </p:sp>
    </p:spTree>
    <p:extLst>
      <p:ext uri="{BB962C8B-B14F-4D97-AF65-F5344CB8AC3E}">
        <p14:creationId xmlns:p14="http://schemas.microsoft.com/office/powerpoint/2010/main" val="3710624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pic>
        <p:nvPicPr>
          <p:cNvPr id="9" name="图片 8">
            <a:extLst>
              <a:ext uri="{FF2B5EF4-FFF2-40B4-BE49-F238E27FC236}">
                <a16:creationId xmlns:a16="http://schemas.microsoft.com/office/drawing/2014/main" id="{EE9F6FDE-ABEA-4019-A3AF-EF5E70F28734}"/>
              </a:ext>
            </a:extLst>
          </p:cNvPr>
          <p:cNvPicPr>
            <a:picLocks noChangeAspect="1"/>
          </p:cNvPicPr>
          <p:nvPr/>
        </p:nvPicPr>
        <p:blipFill>
          <a:blip r:embed="rId3"/>
          <a:stretch>
            <a:fillRect/>
          </a:stretch>
        </p:blipFill>
        <p:spPr>
          <a:xfrm>
            <a:off x="1815728" y="2294178"/>
            <a:ext cx="5760000" cy="668760"/>
          </a:xfrm>
          <a:prstGeom prst="rect">
            <a:avLst/>
          </a:prstGeom>
        </p:spPr>
      </p:pic>
      <p:pic>
        <p:nvPicPr>
          <p:cNvPr id="11" name="图片 10">
            <a:extLst>
              <a:ext uri="{FF2B5EF4-FFF2-40B4-BE49-F238E27FC236}">
                <a16:creationId xmlns:a16="http://schemas.microsoft.com/office/drawing/2014/main" id="{A5213EF3-858C-4755-92D2-CEE5AF25A34B}"/>
              </a:ext>
            </a:extLst>
          </p:cNvPr>
          <p:cNvPicPr>
            <a:picLocks noChangeAspect="1"/>
          </p:cNvPicPr>
          <p:nvPr/>
        </p:nvPicPr>
        <p:blipFill>
          <a:blip r:embed="rId4"/>
          <a:stretch>
            <a:fillRect/>
          </a:stretch>
        </p:blipFill>
        <p:spPr>
          <a:xfrm>
            <a:off x="1806724" y="1670037"/>
            <a:ext cx="5760000" cy="624141"/>
          </a:xfrm>
          <a:prstGeom prst="rect">
            <a:avLst/>
          </a:prstGeom>
        </p:spPr>
      </p:pic>
      <p:pic>
        <p:nvPicPr>
          <p:cNvPr id="12" name="图片 11">
            <a:extLst>
              <a:ext uri="{FF2B5EF4-FFF2-40B4-BE49-F238E27FC236}">
                <a16:creationId xmlns:a16="http://schemas.microsoft.com/office/drawing/2014/main" id="{E9C0A375-3C27-4BDD-AE1C-6EDFFF049548}"/>
              </a:ext>
            </a:extLst>
          </p:cNvPr>
          <p:cNvPicPr>
            <a:picLocks noChangeAspect="1"/>
          </p:cNvPicPr>
          <p:nvPr/>
        </p:nvPicPr>
        <p:blipFill>
          <a:blip r:embed="rId5"/>
          <a:stretch>
            <a:fillRect/>
          </a:stretch>
        </p:blipFill>
        <p:spPr>
          <a:xfrm>
            <a:off x="1828800" y="2992778"/>
            <a:ext cx="5760000" cy="2823515"/>
          </a:xfrm>
          <a:prstGeom prst="rect">
            <a:avLst/>
          </a:prstGeom>
        </p:spPr>
      </p:pic>
      <p:sp>
        <p:nvSpPr>
          <p:cNvPr id="13" name="矩形 12">
            <a:extLst>
              <a:ext uri="{FF2B5EF4-FFF2-40B4-BE49-F238E27FC236}">
                <a16:creationId xmlns:a16="http://schemas.microsoft.com/office/drawing/2014/main" id="{9EB4B346-CF07-42D7-96B3-61FD155E3CC4}"/>
              </a:ext>
            </a:extLst>
          </p:cNvPr>
          <p:cNvSpPr/>
          <p:nvPr/>
        </p:nvSpPr>
        <p:spPr>
          <a:xfrm>
            <a:off x="1828800" y="5860197"/>
            <a:ext cx="5737924" cy="954107"/>
          </a:xfrm>
          <a:prstGeom prst="rect">
            <a:avLst/>
          </a:prstGeom>
        </p:spPr>
        <p:txBody>
          <a:bodyPr wrap="square">
            <a:spAutoFit/>
          </a:bodyPr>
          <a:lstStyle/>
          <a:p>
            <a:pPr algn="ctr"/>
            <a:r>
              <a:rPr lang="zh-CN" altLang="en-US" sz="2800" dirty="0">
                <a:solidFill>
                  <a:schemeClr val="tx1"/>
                </a:solidFill>
                <a:latin typeface="Segoe UI" panose="020B0502040204020203" pitchFamily="34" charset="0"/>
              </a:rPr>
              <a:t>大麻素</a:t>
            </a:r>
            <a:r>
              <a:rPr lang="en-US" altLang="zh-CN" sz="2800" dirty="0">
                <a:solidFill>
                  <a:schemeClr val="tx1"/>
                </a:solidFill>
                <a:latin typeface="Segoe UI" panose="020B0502040204020203" pitchFamily="34" charset="0"/>
              </a:rPr>
              <a:t>1</a:t>
            </a:r>
            <a:r>
              <a:rPr lang="zh-CN" altLang="en-US" sz="2800" dirty="0">
                <a:solidFill>
                  <a:schemeClr val="tx1"/>
                </a:solidFill>
                <a:latin typeface="Segoe UI" panose="020B0502040204020203" pitchFamily="34" charset="0"/>
              </a:rPr>
              <a:t>使小鼠认知返老还童</a:t>
            </a:r>
            <a:endParaRPr lang="en-US" altLang="zh-CN" sz="2800" dirty="0">
              <a:solidFill>
                <a:schemeClr val="tx1"/>
              </a:solidFill>
              <a:latin typeface="Segoe UI" panose="020B0502040204020203" pitchFamily="34" charset="0"/>
            </a:endParaRPr>
          </a:p>
          <a:p>
            <a:pPr algn="ctr"/>
            <a:r>
              <a:rPr lang="en-US" altLang="zh-CN" sz="2800" dirty="0">
                <a:solidFill>
                  <a:srgbClr val="FF0000"/>
                </a:solidFill>
              </a:rPr>
              <a:t>Nature Medicine</a:t>
            </a:r>
            <a:r>
              <a:rPr lang="en-US" altLang="zh-CN" sz="2800" dirty="0">
                <a:solidFill>
                  <a:schemeClr val="tx1"/>
                </a:solidFill>
              </a:rPr>
              <a:t>. 2017 Jun</a:t>
            </a:r>
            <a:endParaRPr lang="zh-CN" altLang="en-US" sz="2800" dirty="0">
              <a:solidFill>
                <a:schemeClr val="tx1"/>
              </a:solidFill>
              <a:latin typeface="Segoe UI" panose="020B0502040204020203" pitchFamily="34" charset="0"/>
            </a:endParaRPr>
          </a:p>
        </p:txBody>
      </p:sp>
      <p:sp>
        <p:nvSpPr>
          <p:cNvPr id="8" name="Rectangle 10">
            <a:extLst>
              <a:ext uri="{FF2B5EF4-FFF2-40B4-BE49-F238E27FC236}">
                <a16:creationId xmlns:a16="http://schemas.microsoft.com/office/drawing/2014/main" id="{37D59063-77F4-4240-A3C8-63940681B8B5}"/>
              </a:ext>
            </a:extLst>
          </p:cNvPr>
          <p:cNvSpPr>
            <a:spLocks noChangeArrowheads="1"/>
          </p:cNvSpPr>
          <p:nvPr/>
        </p:nvSpPr>
        <p:spPr bwMode="auto">
          <a:xfrm>
            <a:off x="252575" y="1038980"/>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防治：</a:t>
            </a:r>
            <a:r>
              <a:rPr lang="en-US" altLang="zh-CN"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Chemicals</a:t>
            </a:r>
            <a:r>
              <a:rPr lang="zh-CN" altLang="en-US"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22347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37D59063-77F4-4240-A3C8-63940681B8B5}"/>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防治：</a:t>
            </a:r>
            <a:r>
              <a:rPr lang="en-US" altLang="zh-CN"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Exercise</a:t>
            </a:r>
            <a:r>
              <a:rPr lang="zh-CN" altLang="en-US"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zh-CN" altLang="en-US" sz="3600" b="1" dirty="0">
              <a:solidFill>
                <a:srgbClr val="FF0000"/>
              </a:solidFill>
              <a:effectLst>
                <a:outerShdw blurRad="38100" dist="38100" dir="2700000" algn="tl">
                  <a:srgbClr val="000000">
                    <a:alpha val="43137"/>
                  </a:srgbClr>
                </a:outerShdw>
              </a:effectLst>
            </a:endParaRPr>
          </a:p>
        </p:txBody>
      </p:sp>
      <p:pic>
        <p:nvPicPr>
          <p:cNvPr id="9" name="图片 8">
            <a:extLst>
              <a:ext uri="{FF2B5EF4-FFF2-40B4-BE49-F238E27FC236}">
                <a16:creationId xmlns:a16="http://schemas.microsoft.com/office/drawing/2014/main" id="{8926877B-A1E5-4515-9853-9F18AD080BEC}"/>
              </a:ext>
            </a:extLst>
          </p:cNvPr>
          <p:cNvPicPr>
            <a:picLocks noChangeAspect="1"/>
          </p:cNvPicPr>
          <p:nvPr/>
        </p:nvPicPr>
        <p:blipFill>
          <a:blip r:embed="rId3"/>
          <a:stretch>
            <a:fillRect/>
          </a:stretch>
        </p:blipFill>
        <p:spPr>
          <a:xfrm>
            <a:off x="611560" y="1792948"/>
            <a:ext cx="5059758" cy="5040000"/>
          </a:xfrm>
          <a:prstGeom prst="rect">
            <a:avLst/>
          </a:prstGeom>
        </p:spPr>
      </p:pic>
      <p:sp>
        <p:nvSpPr>
          <p:cNvPr id="11" name="矩形 10">
            <a:extLst>
              <a:ext uri="{FF2B5EF4-FFF2-40B4-BE49-F238E27FC236}">
                <a16:creationId xmlns:a16="http://schemas.microsoft.com/office/drawing/2014/main" id="{637626E9-FD85-46E0-8EAF-D1361AECE273}"/>
              </a:ext>
            </a:extLst>
          </p:cNvPr>
          <p:cNvSpPr/>
          <p:nvPr/>
        </p:nvSpPr>
        <p:spPr>
          <a:xfrm>
            <a:off x="5681810" y="2642888"/>
            <a:ext cx="3132856" cy="3416320"/>
          </a:xfrm>
          <a:prstGeom prst="rect">
            <a:avLst/>
          </a:prstGeom>
        </p:spPr>
        <p:txBody>
          <a:bodyPr wrap="square">
            <a:spAutoFit/>
          </a:bodyPr>
          <a:lstStyle/>
          <a:p>
            <a:pPr algn="l"/>
            <a:r>
              <a:rPr lang="en-US" altLang="zh-CN" sz="2400" dirty="0">
                <a:solidFill>
                  <a:schemeClr val="tx1"/>
                </a:solidFill>
                <a:latin typeface="AdvPSHN-M"/>
              </a:rPr>
              <a:t>Voluntary running induces expression of the VGF growth factor and improves the ataxic phenotype of </a:t>
            </a:r>
            <a:r>
              <a:rPr lang="en-US" altLang="zh-CN" sz="2400" dirty="0">
                <a:solidFill>
                  <a:schemeClr val="tx1"/>
                </a:solidFill>
                <a:latin typeface="AdvPSHN-MI"/>
              </a:rPr>
              <a:t>Snf2h </a:t>
            </a:r>
            <a:r>
              <a:rPr lang="en-US" altLang="zh-CN" sz="2400" dirty="0" err="1">
                <a:solidFill>
                  <a:schemeClr val="tx1"/>
                </a:solidFill>
                <a:latin typeface="AdvPSHN-M"/>
              </a:rPr>
              <a:t>cKO</a:t>
            </a:r>
            <a:r>
              <a:rPr lang="en-US" altLang="zh-CN" sz="2400" dirty="0">
                <a:solidFill>
                  <a:schemeClr val="tx1"/>
                </a:solidFill>
                <a:latin typeface="AdvPSHN-M"/>
              </a:rPr>
              <a:t> mice. (</a:t>
            </a:r>
            <a:r>
              <a:rPr lang="zh-CN" altLang="en-US" sz="2400" dirty="0">
                <a:solidFill>
                  <a:schemeClr val="tx1"/>
                </a:solidFill>
              </a:rPr>
              <a:t>运动刺激</a:t>
            </a:r>
            <a:r>
              <a:rPr lang="en-US" altLang="zh-CN" sz="2400" dirty="0">
                <a:solidFill>
                  <a:schemeClr val="tx1"/>
                </a:solidFill>
              </a:rPr>
              <a:t>VGF</a:t>
            </a:r>
            <a:r>
              <a:rPr lang="zh-CN" altLang="en-US" sz="2400" dirty="0">
                <a:solidFill>
                  <a:schemeClr val="tx1"/>
                </a:solidFill>
              </a:rPr>
              <a:t>生长因子的表达，改善</a:t>
            </a:r>
            <a:r>
              <a:rPr lang="en-US" altLang="zh-CN" sz="2400" dirty="0">
                <a:solidFill>
                  <a:schemeClr val="tx1"/>
                </a:solidFill>
              </a:rPr>
              <a:t>SNF2h CKO</a:t>
            </a:r>
            <a:r>
              <a:rPr lang="zh-CN" altLang="en-US" sz="2400" dirty="0">
                <a:solidFill>
                  <a:schemeClr val="tx1"/>
                </a:solidFill>
              </a:rPr>
              <a:t>的小鼠共济失调</a:t>
            </a:r>
            <a:r>
              <a:rPr lang="en-US" altLang="zh-CN" sz="2400" dirty="0">
                <a:solidFill>
                  <a:schemeClr val="tx1"/>
                </a:solidFill>
                <a:latin typeface="AdvPSHN-M"/>
              </a:rPr>
              <a:t>)</a:t>
            </a:r>
            <a:endParaRPr lang="zh-CN" altLang="en-US" sz="2400" dirty="0">
              <a:solidFill>
                <a:schemeClr val="tx1"/>
              </a:solidFill>
            </a:endParaRPr>
          </a:p>
        </p:txBody>
      </p:sp>
      <p:pic>
        <p:nvPicPr>
          <p:cNvPr id="12" name="图片 11">
            <a:extLst>
              <a:ext uri="{FF2B5EF4-FFF2-40B4-BE49-F238E27FC236}">
                <a16:creationId xmlns:a16="http://schemas.microsoft.com/office/drawing/2014/main" id="{68A1EB9E-174A-40CC-955E-40B75BE568BE}"/>
              </a:ext>
            </a:extLst>
          </p:cNvPr>
          <p:cNvPicPr>
            <a:picLocks noChangeAspect="1"/>
          </p:cNvPicPr>
          <p:nvPr/>
        </p:nvPicPr>
        <p:blipFill>
          <a:blip r:embed="rId4"/>
          <a:stretch>
            <a:fillRect/>
          </a:stretch>
        </p:blipFill>
        <p:spPr>
          <a:xfrm>
            <a:off x="5808238" y="1846629"/>
            <a:ext cx="2880000" cy="830502"/>
          </a:xfrm>
          <a:prstGeom prst="rect">
            <a:avLst/>
          </a:prstGeom>
        </p:spPr>
      </p:pic>
      <p:sp>
        <p:nvSpPr>
          <p:cNvPr id="13" name="矩形 12">
            <a:extLst>
              <a:ext uri="{FF2B5EF4-FFF2-40B4-BE49-F238E27FC236}">
                <a16:creationId xmlns:a16="http://schemas.microsoft.com/office/drawing/2014/main" id="{0A8BEFB8-EF97-42D8-8EBB-2C169D85F49E}"/>
              </a:ext>
            </a:extLst>
          </p:cNvPr>
          <p:cNvSpPr/>
          <p:nvPr/>
        </p:nvSpPr>
        <p:spPr>
          <a:xfrm>
            <a:off x="5671318" y="6346421"/>
            <a:ext cx="3143348" cy="430887"/>
          </a:xfrm>
          <a:prstGeom prst="rect">
            <a:avLst/>
          </a:prstGeom>
          <a:solidFill>
            <a:srgbClr val="92D050"/>
          </a:solidFill>
        </p:spPr>
        <p:txBody>
          <a:bodyPr wrap="square">
            <a:spAutoFit/>
          </a:bodyPr>
          <a:lstStyle/>
          <a:p>
            <a:r>
              <a:rPr lang="en-US" altLang="zh-CN" sz="2200" dirty="0">
                <a:solidFill>
                  <a:schemeClr val="tx2"/>
                </a:solidFill>
                <a:latin typeface="AdvPSHN-M"/>
              </a:rPr>
              <a:t>Cell Reports, Oct 11,</a:t>
            </a:r>
            <a:r>
              <a:rPr lang="en-US" altLang="zh-CN" sz="2200" dirty="0">
                <a:solidFill>
                  <a:srgbClr val="FF0000"/>
                </a:solidFill>
                <a:latin typeface="AdvPSHN-M"/>
              </a:rPr>
              <a:t> 2016</a:t>
            </a:r>
            <a:endParaRPr lang="zh-CN" altLang="en-US" sz="2200" dirty="0">
              <a:solidFill>
                <a:srgbClr val="FF0000"/>
              </a:solidFill>
            </a:endParaRPr>
          </a:p>
        </p:txBody>
      </p:sp>
    </p:spTree>
    <p:extLst>
      <p:ext uri="{BB962C8B-B14F-4D97-AF65-F5344CB8AC3E}">
        <p14:creationId xmlns:p14="http://schemas.microsoft.com/office/powerpoint/2010/main" val="120136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grpSp>
        <p:nvGrpSpPr>
          <p:cNvPr id="9" name="组合 8">
            <a:extLst>
              <a:ext uri="{FF2B5EF4-FFF2-40B4-BE49-F238E27FC236}">
                <a16:creationId xmlns:a16="http://schemas.microsoft.com/office/drawing/2014/main" id="{CC20D6E6-127A-4D84-BC6A-01AB874FA6BE}"/>
              </a:ext>
            </a:extLst>
          </p:cNvPr>
          <p:cNvGrpSpPr/>
          <p:nvPr/>
        </p:nvGrpSpPr>
        <p:grpSpPr>
          <a:xfrm>
            <a:off x="611560" y="1025352"/>
            <a:ext cx="8208000" cy="4759165"/>
            <a:chOff x="611560" y="332656"/>
            <a:chExt cx="8208000" cy="4759165"/>
          </a:xfrm>
        </p:grpSpPr>
        <p:pic>
          <p:nvPicPr>
            <p:cNvPr id="11" name="图片 10">
              <a:extLst>
                <a:ext uri="{FF2B5EF4-FFF2-40B4-BE49-F238E27FC236}">
                  <a16:creationId xmlns:a16="http://schemas.microsoft.com/office/drawing/2014/main" id="{33A6C304-01F1-4AF5-9864-9514DDD0C479}"/>
                </a:ext>
              </a:extLst>
            </p:cNvPr>
            <p:cNvPicPr>
              <a:picLocks noChangeAspect="1"/>
            </p:cNvPicPr>
            <p:nvPr/>
          </p:nvPicPr>
          <p:blipFill>
            <a:blip r:embed="rId3"/>
            <a:stretch>
              <a:fillRect/>
            </a:stretch>
          </p:blipFill>
          <p:spPr>
            <a:xfrm>
              <a:off x="611560" y="332656"/>
              <a:ext cx="8208000" cy="4759165"/>
            </a:xfrm>
            <a:prstGeom prst="rect">
              <a:avLst/>
            </a:prstGeom>
          </p:spPr>
        </p:pic>
        <p:pic>
          <p:nvPicPr>
            <p:cNvPr id="12" name="图片 11">
              <a:extLst>
                <a:ext uri="{FF2B5EF4-FFF2-40B4-BE49-F238E27FC236}">
                  <a16:creationId xmlns:a16="http://schemas.microsoft.com/office/drawing/2014/main" id="{415D509C-DBEF-477C-B33B-08914923A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151" y="3953000"/>
              <a:ext cx="1574557" cy="1044000"/>
            </a:xfrm>
            <a:prstGeom prst="rect">
              <a:avLst/>
            </a:prstGeom>
          </p:spPr>
        </p:pic>
      </p:grpSp>
      <p:sp>
        <p:nvSpPr>
          <p:cNvPr id="13" name="矩形 12">
            <a:extLst>
              <a:ext uri="{FF2B5EF4-FFF2-40B4-BE49-F238E27FC236}">
                <a16:creationId xmlns:a16="http://schemas.microsoft.com/office/drawing/2014/main" id="{499AC71C-0A1D-4DEC-A91E-BAD5E699EFD4}"/>
              </a:ext>
            </a:extLst>
          </p:cNvPr>
          <p:cNvSpPr/>
          <p:nvPr/>
        </p:nvSpPr>
        <p:spPr>
          <a:xfrm>
            <a:off x="467544" y="6027003"/>
            <a:ext cx="8496944" cy="830997"/>
          </a:xfrm>
          <a:prstGeom prst="rect">
            <a:avLst/>
          </a:prstGeom>
        </p:spPr>
        <p:txBody>
          <a:bodyPr wrap="square">
            <a:spAutoFit/>
          </a:bodyPr>
          <a:lstStyle/>
          <a:p>
            <a:pPr lvl="0" algn="ctr">
              <a:spcBef>
                <a:spcPct val="30000"/>
              </a:spcBef>
              <a:defRPr/>
            </a:pPr>
            <a:r>
              <a:rPr lang="en-US" altLang="zh-CN" b="1" dirty="0">
                <a:solidFill>
                  <a:srgbClr val="000000"/>
                </a:solidFill>
              </a:rPr>
              <a:t>Combined adult neurogenesis and BDNF mimic exercise effects on cognition in an Alzheimer's mouse model</a:t>
            </a:r>
          </a:p>
        </p:txBody>
      </p:sp>
      <p:pic>
        <p:nvPicPr>
          <p:cNvPr id="14" name="图片 13">
            <a:extLst>
              <a:ext uri="{FF2B5EF4-FFF2-40B4-BE49-F238E27FC236}">
                <a16:creationId xmlns:a16="http://schemas.microsoft.com/office/drawing/2014/main" id="{A7C5DC65-952C-498C-8F1E-750489BDC0C1}"/>
              </a:ext>
            </a:extLst>
          </p:cNvPr>
          <p:cNvPicPr>
            <a:picLocks noChangeAspect="1"/>
          </p:cNvPicPr>
          <p:nvPr/>
        </p:nvPicPr>
        <p:blipFill>
          <a:blip r:embed="rId5"/>
          <a:stretch>
            <a:fillRect/>
          </a:stretch>
        </p:blipFill>
        <p:spPr>
          <a:xfrm>
            <a:off x="597772" y="5768807"/>
            <a:ext cx="8208000" cy="192917"/>
          </a:xfrm>
          <a:prstGeom prst="rect">
            <a:avLst/>
          </a:prstGeom>
        </p:spPr>
      </p:pic>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Tree>
    <p:extLst>
      <p:ext uri="{BB962C8B-B14F-4D97-AF65-F5344CB8AC3E}">
        <p14:creationId xmlns:p14="http://schemas.microsoft.com/office/powerpoint/2010/main" val="1523012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E9B0BC9C-EFFA-4650-B1DF-CA9819FA6D87}"/>
              </a:ext>
            </a:extLst>
          </p:cNvPr>
          <p:cNvSpPr>
            <a:spLocks noChangeArrowheads="1"/>
          </p:cNvSpPr>
          <p:nvPr/>
        </p:nvSpPr>
        <p:spPr bwMode="auto">
          <a:xfrm>
            <a:off x="252575" y="1001402"/>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防治</a:t>
            </a:r>
            <a:r>
              <a:rPr lang="en-US" altLang="zh-CN" sz="3600" b="1" dirty="0">
                <a:solidFill>
                  <a:srgbClr val="FF0000"/>
                </a:solidFill>
                <a:effectLst>
                  <a:outerShdw blurRad="38100" dist="38100" dir="2700000" algn="tl">
                    <a:srgbClr val="000000">
                      <a:alpha val="43137"/>
                    </a:srgbClr>
                  </a:outerShdw>
                </a:effectLst>
              </a:rPr>
              <a:t>: </a:t>
            </a:r>
            <a:r>
              <a:rPr lang="en-US" altLang="zh-CN"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waste-disposal?</a:t>
            </a:r>
            <a:endParaRPr lang="zh-CN" altLang="en-US" sz="3600" b="1" dirty="0">
              <a:solidFill>
                <a:srgbClr val="FF0000"/>
              </a:solidFill>
              <a:effectLst>
                <a:outerShdw blurRad="38100" dist="38100" dir="2700000" algn="tl">
                  <a:srgbClr val="000000">
                    <a:alpha val="43137"/>
                  </a:srgbClr>
                </a:outerShdw>
              </a:effectLst>
            </a:endParaRPr>
          </a:p>
        </p:txBody>
      </p:sp>
      <p:grpSp>
        <p:nvGrpSpPr>
          <p:cNvPr id="9" name="组合 8">
            <a:extLst>
              <a:ext uri="{FF2B5EF4-FFF2-40B4-BE49-F238E27FC236}">
                <a16:creationId xmlns:a16="http://schemas.microsoft.com/office/drawing/2014/main" id="{F13A74E2-5642-45AC-816F-D8BE4EA7DCC6}"/>
              </a:ext>
            </a:extLst>
          </p:cNvPr>
          <p:cNvGrpSpPr>
            <a:grpSpLocks noChangeAspect="1"/>
          </p:cNvGrpSpPr>
          <p:nvPr/>
        </p:nvGrpSpPr>
        <p:grpSpPr>
          <a:xfrm>
            <a:off x="1592448" y="1676400"/>
            <a:ext cx="6207395" cy="4500000"/>
            <a:chOff x="1177948" y="1109996"/>
            <a:chExt cx="7018222" cy="5087802"/>
          </a:xfrm>
        </p:grpSpPr>
        <p:grpSp>
          <p:nvGrpSpPr>
            <p:cNvPr id="11" name="组合 10">
              <a:extLst>
                <a:ext uri="{FF2B5EF4-FFF2-40B4-BE49-F238E27FC236}">
                  <a16:creationId xmlns:a16="http://schemas.microsoft.com/office/drawing/2014/main" id="{12645AF1-8398-4F89-BED0-1518B82EC17C}"/>
                </a:ext>
              </a:extLst>
            </p:cNvPr>
            <p:cNvGrpSpPr/>
            <p:nvPr/>
          </p:nvGrpSpPr>
          <p:grpSpPr>
            <a:xfrm>
              <a:off x="1187624" y="1109996"/>
              <a:ext cx="7008546" cy="5040000"/>
              <a:chOff x="1187624" y="1124744"/>
              <a:chExt cx="7008546" cy="5040000"/>
            </a:xfrm>
          </p:grpSpPr>
          <p:pic>
            <p:nvPicPr>
              <p:cNvPr id="13" name="图片 12">
                <a:extLst>
                  <a:ext uri="{FF2B5EF4-FFF2-40B4-BE49-F238E27FC236}">
                    <a16:creationId xmlns:a16="http://schemas.microsoft.com/office/drawing/2014/main" id="{641AF448-9EAD-4FA8-A08F-BE58218FADEB}"/>
                  </a:ext>
                </a:extLst>
              </p:cNvPr>
              <p:cNvPicPr>
                <a:picLocks noChangeAspect="1"/>
              </p:cNvPicPr>
              <p:nvPr/>
            </p:nvPicPr>
            <p:blipFill>
              <a:blip r:embed="rId3"/>
              <a:stretch>
                <a:fillRect/>
              </a:stretch>
            </p:blipFill>
            <p:spPr>
              <a:xfrm>
                <a:off x="1187624" y="1124744"/>
                <a:ext cx="7008546" cy="5040000"/>
              </a:xfrm>
              <a:prstGeom prst="rect">
                <a:avLst/>
              </a:prstGeom>
            </p:spPr>
          </p:pic>
          <p:pic>
            <p:nvPicPr>
              <p:cNvPr id="14" name="图片 13">
                <a:extLst>
                  <a:ext uri="{FF2B5EF4-FFF2-40B4-BE49-F238E27FC236}">
                    <a16:creationId xmlns:a16="http://schemas.microsoft.com/office/drawing/2014/main" id="{7BBE7AA2-1CE0-450B-8A21-12363DC5A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1124744"/>
                <a:ext cx="922885" cy="576000"/>
              </a:xfrm>
              <a:prstGeom prst="rect">
                <a:avLst/>
              </a:prstGeom>
            </p:spPr>
          </p:pic>
        </p:grpSp>
        <p:pic>
          <p:nvPicPr>
            <p:cNvPr id="12" name="图片 11">
              <a:extLst>
                <a:ext uri="{FF2B5EF4-FFF2-40B4-BE49-F238E27FC236}">
                  <a16:creationId xmlns:a16="http://schemas.microsoft.com/office/drawing/2014/main" id="{D467D4B8-DBE1-4CBF-8E9F-08E8B77EA7B5}"/>
                </a:ext>
              </a:extLst>
            </p:cNvPr>
            <p:cNvPicPr>
              <a:picLocks noChangeAspect="1"/>
            </p:cNvPicPr>
            <p:nvPr/>
          </p:nvPicPr>
          <p:blipFill>
            <a:blip r:embed="rId5"/>
            <a:stretch>
              <a:fillRect/>
            </a:stretch>
          </p:blipFill>
          <p:spPr>
            <a:xfrm>
              <a:off x="1177948" y="6005506"/>
              <a:ext cx="7009200" cy="192292"/>
            </a:xfrm>
            <a:prstGeom prst="rect">
              <a:avLst/>
            </a:prstGeom>
          </p:spPr>
        </p:pic>
      </p:grpSp>
      <p:sp>
        <p:nvSpPr>
          <p:cNvPr id="15" name="矩形 14">
            <a:extLst>
              <a:ext uri="{FF2B5EF4-FFF2-40B4-BE49-F238E27FC236}">
                <a16:creationId xmlns:a16="http://schemas.microsoft.com/office/drawing/2014/main" id="{9F6F0BB4-2480-4500-9CD4-0B8DB60A9260}"/>
              </a:ext>
            </a:extLst>
          </p:cNvPr>
          <p:cNvSpPr/>
          <p:nvPr/>
        </p:nvSpPr>
        <p:spPr>
          <a:xfrm>
            <a:off x="1601006" y="6244259"/>
            <a:ext cx="6198837" cy="492443"/>
          </a:xfrm>
          <a:prstGeom prst="rect">
            <a:avLst/>
          </a:prstGeom>
        </p:spPr>
        <p:txBody>
          <a:bodyPr wrap="square">
            <a:spAutoFit/>
          </a:bodyPr>
          <a:lstStyle/>
          <a:p>
            <a:pPr lvl="0" algn="ctr">
              <a:spcBef>
                <a:spcPct val="30000"/>
              </a:spcBef>
              <a:defRPr/>
            </a:pPr>
            <a:r>
              <a:rPr lang="zh-CN" altLang="en-US" sz="2600" b="1" dirty="0">
                <a:solidFill>
                  <a:schemeClr val="tx1"/>
                </a:solidFill>
              </a:rPr>
              <a:t>脑膜淋巴循环参与了大脑</a:t>
            </a:r>
            <a:r>
              <a:rPr lang="en-US" altLang="zh-CN" sz="2600" b="1" dirty="0">
                <a:solidFill>
                  <a:schemeClr val="tx1"/>
                </a:solidFill>
              </a:rPr>
              <a:t>"</a:t>
            </a:r>
            <a:r>
              <a:rPr lang="zh-CN" altLang="en-US" sz="2600" b="1" dirty="0">
                <a:solidFill>
                  <a:schemeClr val="tx1"/>
                </a:solidFill>
              </a:rPr>
              <a:t>垃圾</a:t>
            </a:r>
            <a:r>
              <a:rPr lang="en-US" altLang="zh-CN" sz="2600" b="1" dirty="0">
                <a:solidFill>
                  <a:schemeClr val="tx1"/>
                </a:solidFill>
              </a:rPr>
              <a:t>"</a:t>
            </a:r>
            <a:r>
              <a:rPr lang="zh-CN" altLang="en-US" sz="2600" b="1" dirty="0">
                <a:solidFill>
                  <a:schemeClr val="tx1"/>
                </a:solidFill>
              </a:rPr>
              <a:t>处置</a:t>
            </a:r>
          </a:p>
        </p:txBody>
      </p:sp>
    </p:spTree>
    <p:extLst>
      <p:ext uri="{BB962C8B-B14F-4D97-AF65-F5344CB8AC3E}">
        <p14:creationId xmlns:p14="http://schemas.microsoft.com/office/powerpoint/2010/main" val="2697586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A9CE5B-74C4-448C-AEAF-BE998C140C1A}"/>
              </a:ext>
            </a:extLst>
          </p:cNvPr>
          <p:cNvPicPr>
            <a:picLocks noChangeAspect="1"/>
          </p:cNvPicPr>
          <p:nvPr/>
        </p:nvPicPr>
        <p:blipFill>
          <a:blip r:embed="rId3"/>
          <a:stretch>
            <a:fillRect/>
          </a:stretch>
        </p:blipFill>
        <p:spPr>
          <a:xfrm>
            <a:off x="1077432" y="1291783"/>
            <a:ext cx="7200000" cy="2912375"/>
          </a:xfrm>
          <a:prstGeom prst="rect">
            <a:avLst/>
          </a:prstGeom>
        </p:spPr>
      </p:pic>
      <p:pic>
        <p:nvPicPr>
          <p:cNvPr id="4" name="图片 3">
            <a:extLst>
              <a:ext uri="{FF2B5EF4-FFF2-40B4-BE49-F238E27FC236}">
                <a16:creationId xmlns:a16="http://schemas.microsoft.com/office/drawing/2014/main" id="{1A24DD9C-F8D6-4BA3-90FE-AC4B293EBA1E}"/>
              </a:ext>
            </a:extLst>
          </p:cNvPr>
          <p:cNvPicPr>
            <a:picLocks noChangeAspect="1"/>
          </p:cNvPicPr>
          <p:nvPr/>
        </p:nvPicPr>
        <p:blipFill>
          <a:blip r:embed="rId4"/>
          <a:stretch>
            <a:fillRect/>
          </a:stretch>
        </p:blipFill>
        <p:spPr>
          <a:xfrm>
            <a:off x="1077432" y="4285294"/>
            <a:ext cx="7200000" cy="1735994"/>
          </a:xfrm>
          <a:prstGeom prst="rect">
            <a:avLst/>
          </a:prstGeom>
        </p:spPr>
      </p:pic>
      <p:sp>
        <p:nvSpPr>
          <p:cNvPr id="5" name="矩形 4">
            <a:extLst>
              <a:ext uri="{FF2B5EF4-FFF2-40B4-BE49-F238E27FC236}">
                <a16:creationId xmlns:a16="http://schemas.microsoft.com/office/drawing/2014/main" id="{63263B59-F6F8-4BB2-B100-76D11F004859}"/>
              </a:ext>
            </a:extLst>
          </p:cNvPr>
          <p:cNvSpPr/>
          <p:nvPr/>
        </p:nvSpPr>
        <p:spPr>
          <a:xfrm>
            <a:off x="3381688" y="4310570"/>
            <a:ext cx="4860140" cy="523220"/>
          </a:xfrm>
          <a:prstGeom prst="rect">
            <a:avLst/>
          </a:prstGeom>
        </p:spPr>
        <p:txBody>
          <a:bodyPr wrap="square">
            <a:spAutoFit/>
          </a:bodyPr>
          <a:lstStyle/>
          <a:p>
            <a:pPr lvl="0">
              <a:spcBef>
                <a:spcPct val="30000"/>
              </a:spcBef>
              <a:defRPr/>
            </a:pPr>
            <a:r>
              <a:rPr lang="en-US" altLang="zh-CN" sz="2800" b="1" dirty="0"/>
              <a:t>Nature, 2017, Apr 19</a:t>
            </a:r>
          </a:p>
        </p:txBody>
      </p:sp>
      <p:sp>
        <p:nvSpPr>
          <p:cNvPr id="6" name="Line 9">
            <a:extLst>
              <a:ext uri="{FF2B5EF4-FFF2-40B4-BE49-F238E27FC236}">
                <a16:creationId xmlns:a16="http://schemas.microsoft.com/office/drawing/2014/main" id="{9A4BD11C-C7E7-468F-B120-15288C8B6567}"/>
              </a:ext>
            </a:extLst>
          </p:cNvPr>
          <p:cNvSpPr>
            <a:spLocks noChangeShapeType="1"/>
          </p:cNvSpPr>
          <p:nvPr/>
        </p:nvSpPr>
        <p:spPr bwMode="auto">
          <a:xfrm>
            <a:off x="457200" y="1043965"/>
            <a:ext cx="84582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10">
            <a:extLst>
              <a:ext uri="{FF2B5EF4-FFF2-40B4-BE49-F238E27FC236}">
                <a16:creationId xmlns:a16="http://schemas.microsoft.com/office/drawing/2014/main" id="{4569B5CF-0E3C-4170-B354-6E3384F2A3DE}"/>
              </a:ext>
            </a:extLst>
          </p:cNvPr>
          <p:cNvSpPr>
            <a:spLocks noChangeArrowheads="1"/>
          </p:cNvSpPr>
          <p:nvPr/>
        </p:nvSpPr>
        <p:spPr bwMode="auto">
          <a:xfrm>
            <a:off x="539552" y="332656"/>
            <a:ext cx="828092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defRPr/>
            </a:pPr>
            <a:r>
              <a:rPr lang="zh-CN" altLang="en-US" sz="3600" b="1" dirty="0">
                <a:solidFill>
                  <a:srgbClr val="000000"/>
                </a:solidFill>
                <a:effectLst>
                  <a:outerShdw blurRad="38100" dist="38100" dir="2700000" algn="tl">
                    <a:srgbClr val="000000">
                      <a:alpha val="43137"/>
                    </a:srgbClr>
                  </a:outerShdw>
                </a:effectLst>
              </a:rPr>
              <a:t>神经元衰老的</a:t>
            </a:r>
            <a:r>
              <a:rPr lang="zh-CN" altLang="en-US" sz="3600" b="1" dirty="0">
                <a:solidFill>
                  <a:srgbClr val="FF0000"/>
                </a:solidFill>
                <a:effectLst>
                  <a:outerShdw blurRad="38100" dist="38100" dir="2700000" algn="tl">
                    <a:srgbClr val="000000">
                      <a:alpha val="43137"/>
                    </a:srgbClr>
                  </a:outerShdw>
                </a:effectLst>
              </a:rPr>
              <a:t>防治</a:t>
            </a:r>
            <a:r>
              <a:rPr lang="en-US" altLang="zh-CN" sz="3600" b="1" dirty="0">
                <a:solidFill>
                  <a:srgbClr val="FF0000"/>
                </a:solidFill>
                <a:effectLst>
                  <a:outerShdw blurRad="38100" dist="38100" dir="2700000" algn="tl">
                    <a:srgbClr val="000000">
                      <a:alpha val="43137"/>
                    </a:srgbClr>
                  </a:outerShdw>
                </a:effectLst>
              </a:rPr>
              <a:t>: </a:t>
            </a:r>
            <a:r>
              <a:rPr lang="en-US" altLang="zh-CN"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Young Blood?</a:t>
            </a:r>
            <a:endParaRPr lang="zh-CN" altLang="en-US" sz="3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49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noChangeArrowheads="1"/>
          </p:cNvSpPr>
          <p:nvPr/>
        </p:nvSpPr>
        <p:spPr bwMode="auto">
          <a:xfrm>
            <a:off x="7985125" y="62230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spcBef>
                <a:spcPct val="50000"/>
              </a:spcBef>
              <a:defRPr/>
            </a:pPr>
            <a:fld id="{9951DDEA-1515-4144-B6D8-ADBC79B52E07}" type="slidenum">
              <a:rPr lang="en-US" sz="1400" b="1">
                <a:solidFill>
                  <a:srgbClr val="3366CC"/>
                </a:solidFill>
                <a:effectLst>
                  <a:outerShdw blurRad="38100" dist="38100" dir="2700000" algn="tl">
                    <a:srgbClr val="000000"/>
                  </a:outerShdw>
                </a:effectLst>
              </a:rPr>
              <a:pPr algn="r" eaLnBrk="1" hangingPunct="1">
                <a:spcBef>
                  <a:spcPct val="50000"/>
                </a:spcBef>
                <a:defRPr/>
              </a:pPr>
              <a:t>4</a:t>
            </a:fld>
            <a:endParaRPr lang="en-US" sz="1400" b="1">
              <a:solidFill>
                <a:srgbClr val="3366CC"/>
              </a:solidFill>
              <a:effectLst>
                <a:outerShdw blurRad="38100" dist="38100" dir="2700000" algn="tl">
                  <a:srgbClr val="000000"/>
                </a:outerShdw>
              </a:effectLst>
            </a:endParaRPr>
          </a:p>
        </p:txBody>
      </p:sp>
      <p:sp>
        <p:nvSpPr>
          <p:cNvPr id="52227" name="Rectangle 2"/>
          <p:cNvSpPr>
            <a:spLocks noChangeArrowheads="1"/>
          </p:cNvSpPr>
          <p:nvPr/>
        </p:nvSpPr>
        <p:spPr bwMode="auto">
          <a:xfrm>
            <a:off x="971550" y="1333500"/>
            <a:ext cx="7488238" cy="914400"/>
          </a:xfrm>
          <a:prstGeom prst="rect">
            <a:avLst/>
          </a:prstGeom>
          <a:solidFill>
            <a:schemeClr val="accent5">
              <a:lumMod val="75000"/>
            </a:schemeClr>
          </a:solidFill>
          <a:ln>
            <a:noFill/>
          </a:ln>
          <a:effectLst>
            <a:outerShdw dist="35921" dir="2700000" algn="ctr" rotWithShape="0">
              <a:schemeClr val="hlink"/>
            </a:outerShdw>
          </a:effectLst>
        </p:spPr>
        <p:txBody>
          <a:bodyPr lIns="0" tIns="0" rIns="0" bIns="0" anchor="ctr"/>
          <a:lstStyle/>
          <a:p>
            <a:pPr algn="ctr">
              <a:defRPr/>
            </a:pPr>
            <a:r>
              <a:rPr lang="en-US" sz="6000" b="1" dirty="0">
                <a:solidFill>
                  <a:srgbClr val="FFFFCC"/>
                </a:solidFill>
                <a:effectLst>
                  <a:outerShdw blurRad="38100" dist="38100" dir="2700000" algn="tl">
                    <a:srgbClr val="000000"/>
                  </a:outerShdw>
                </a:effectLst>
              </a:rPr>
              <a:t>3.1 </a:t>
            </a:r>
            <a:r>
              <a:rPr lang="zh-CN" altLang="en-US" sz="6000" b="1" dirty="0">
                <a:solidFill>
                  <a:srgbClr val="FFFFCC"/>
                </a:solidFill>
                <a:effectLst>
                  <a:outerShdw blurRad="38100" dist="38100" dir="2700000" algn="tl">
                    <a:srgbClr val="000000"/>
                  </a:outerShdw>
                </a:effectLst>
              </a:rPr>
              <a:t>免疫系统的衰老</a:t>
            </a:r>
          </a:p>
        </p:txBody>
      </p:sp>
      <p:sp>
        <p:nvSpPr>
          <p:cNvPr id="52228" name="Rectangle 3"/>
          <p:cNvSpPr>
            <a:spLocks noChangeArrowheads="1"/>
          </p:cNvSpPr>
          <p:nvPr/>
        </p:nvSpPr>
        <p:spPr bwMode="auto">
          <a:xfrm>
            <a:off x="1600200" y="2952750"/>
            <a:ext cx="6324600" cy="1339850"/>
          </a:xfrm>
          <a:prstGeom prst="rect">
            <a:avLst/>
          </a:prstGeom>
          <a:solidFill>
            <a:schemeClr val="bg2">
              <a:lumMod val="20000"/>
              <a:lumOff val="80000"/>
            </a:schemeClr>
          </a:solidFill>
          <a:ln>
            <a:noFill/>
          </a:ln>
          <a:effectLst>
            <a:outerShdw dist="35921" dir="2700000" algn="ctr" rotWithShape="0">
              <a:schemeClr val="hlink"/>
            </a:outerShdw>
          </a:effectLst>
        </p:spPr>
        <p:txBody>
          <a:bodyPr lIns="0" tIns="0" rIns="0" bIns="0" anchor="ctr"/>
          <a:lstStyle/>
          <a:p>
            <a:pPr algn="ctr">
              <a:defRPr/>
            </a:pPr>
            <a:r>
              <a:rPr lang="en-US" sz="4400" b="1" dirty="0">
                <a:solidFill>
                  <a:srgbClr val="CCFFFF"/>
                </a:solidFill>
                <a:effectLst>
                  <a:outerShdw blurRad="38100" dist="38100" dir="2700000" algn="tl">
                    <a:srgbClr val="000000"/>
                  </a:outerShdw>
                </a:effectLst>
                <a:latin typeface="Times New Roman" pitchFamily="18" charset="0"/>
              </a:rPr>
              <a:t>3.1 Aging process of </a:t>
            </a:r>
            <a:r>
              <a:rPr lang="en-US" altLang="zh-CN" sz="4400" b="1" dirty="0">
                <a:solidFill>
                  <a:srgbClr val="CCFFFF"/>
                </a:solidFill>
                <a:effectLst>
                  <a:outerShdw blurRad="38100" dist="38100" dir="2700000" algn="tl">
                    <a:srgbClr val="000000"/>
                  </a:outerShdw>
                </a:effectLst>
                <a:latin typeface="Times New Roman" pitchFamily="18" charset="0"/>
              </a:rPr>
              <a:t>immune</a:t>
            </a:r>
            <a:r>
              <a:rPr lang="en-US" sz="4400" b="1" dirty="0">
                <a:solidFill>
                  <a:srgbClr val="CCFFFF"/>
                </a:solidFill>
                <a:effectLst>
                  <a:outerShdw blurRad="38100" dist="38100" dir="2700000" algn="tl">
                    <a:srgbClr val="000000"/>
                  </a:outerShdw>
                </a:effectLst>
                <a:latin typeface="Times New Roman" pitchFamily="18" charset="0"/>
              </a:rPr>
              <a:t> system </a:t>
            </a:r>
          </a:p>
        </p:txBody>
      </p:sp>
      <p:sp>
        <p:nvSpPr>
          <p:cNvPr id="52229" name="Line 4"/>
          <p:cNvSpPr>
            <a:spLocks noChangeShapeType="1"/>
          </p:cNvSpPr>
          <p:nvPr/>
        </p:nvSpPr>
        <p:spPr bwMode="auto">
          <a:xfrm>
            <a:off x="452438" y="2492375"/>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972876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slide(fromLeft)">
                                      <p:cBhvr>
                                        <p:cTn id="7" dur="500"/>
                                        <p:tgtEl>
                                          <p:spTgt spid="52229"/>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2228"/>
                                        </p:tgtEl>
                                        <p:attrNameLst>
                                          <p:attrName>style.visibility</p:attrName>
                                        </p:attrNameLst>
                                      </p:cBhvr>
                                      <p:to>
                                        <p:strVal val="visible"/>
                                      </p:to>
                                    </p:set>
                                    <p:animEffect transition="in" filter="strips(downRight)">
                                      <p:cBhvr>
                                        <p:cTn id="11"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神经系统衰老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000000"/>
                </a:solidFill>
                <a:effectLst>
                  <a:outerShdw blurRad="38100" dist="38100" dir="2700000" algn="tl">
                    <a:srgbClr val="000000">
                      <a:alpha val="43137"/>
                    </a:srgbClr>
                  </a:outerShdw>
                </a:effectLst>
              </a:rPr>
              <a:t>神经元衰老</a:t>
            </a:r>
            <a:r>
              <a:rPr lang="en-US" altLang="zh-CN" sz="3600" b="1" dirty="0">
                <a:solidFill>
                  <a:srgbClr val="FF0000"/>
                </a:solidFill>
                <a:effectLst>
                  <a:outerShdw blurRad="38100" dist="38100" dir="2700000" algn="tl">
                    <a:srgbClr val="000000">
                      <a:alpha val="43137"/>
                    </a:srgbClr>
                  </a:outerShdw>
                </a:effectLst>
              </a:rPr>
              <a:t>: </a:t>
            </a:r>
            <a:r>
              <a:rPr lang="zh-CN" altLang="en-US" sz="36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小结</a:t>
            </a:r>
            <a:endParaRPr lang="zh-CN" altLang="en-US" sz="3600" b="1" dirty="0">
              <a:solidFill>
                <a:srgbClr val="FF0000"/>
              </a:solidFill>
              <a:effectLst>
                <a:outerShdw blurRad="38100" dist="38100" dir="2700000" algn="tl">
                  <a:srgbClr val="000000">
                    <a:alpha val="43137"/>
                  </a:srgbClr>
                </a:outerShdw>
              </a:effectLst>
            </a:endParaRPr>
          </a:p>
        </p:txBody>
      </p:sp>
      <p:sp>
        <p:nvSpPr>
          <p:cNvPr id="9" name="AutoShape 6">
            <a:extLst>
              <a:ext uri="{FF2B5EF4-FFF2-40B4-BE49-F238E27FC236}">
                <a16:creationId xmlns:a16="http://schemas.microsoft.com/office/drawing/2014/main" id="{8F1480FC-D878-4541-817C-14150A7A4400}"/>
              </a:ext>
            </a:extLst>
          </p:cNvPr>
          <p:cNvSpPr>
            <a:spLocks noChangeArrowheads="1"/>
          </p:cNvSpPr>
          <p:nvPr/>
        </p:nvSpPr>
        <p:spPr bwMode="auto">
          <a:xfrm>
            <a:off x="669925" y="2092263"/>
            <a:ext cx="7920000" cy="1089660"/>
          </a:xfrm>
          <a:prstGeom prst="roundRect">
            <a:avLst>
              <a:gd name="adj" fmla="val 16667"/>
            </a:avLst>
          </a:prstGeom>
          <a:solidFill>
            <a:schemeClr val="accent5">
              <a:lumMod val="20000"/>
              <a:lumOff val="80000"/>
            </a:schemeClr>
          </a:solidFill>
          <a:ln>
            <a:noFill/>
          </a:ln>
        </p:spPr>
        <p:txBody>
          <a:bodyPr lIns="0" tIns="0" rIns="0" bIns="0" anchor="ctr">
            <a:noAutofit/>
          </a:bodyPr>
          <a:lstStyle/>
          <a:p>
            <a:pPr marL="457200" indent="-457200" algn="just">
              <a:buFont typeface="Wingdings" panose="05000000000000000000" pitchFamily="2" charset="2"/>
              <a:buChar char="u"/>
              <a:defRPr/>
            </a:pPr>
            <a:r>
              <a:rPr lang="zh-CN" altLang="en-US" sz="3200" b="1" dirty="0">
                <a:solidFill>
                  <a:schemeClr val="tx1">
                    <a:lumMod val="50000"/>
                  </a:schemeClr>
                </a:solidFill>
              </a:rPr>
              <a:t>智力、记忆以及睡眠衰老的表现及原因</a:t>
            </a:r>
          </a:p>
        </p:txBody>
      </p:sp>
      <p:sp>
        <p:nvSpPr>
          <p:cNvPr id="11" name="AutoShape 7">
            <a:extLst>
              <a:ext uri="{FF2B5EF4-FFF2-40B4-BE49-F238E27FC236}">
                <a16:creationId xmlns:a16="http://schemas.microsoft.com/office/drawing/2014/main" id="{6127E199-D9A9-4018-8EA0-00D5A954A5E0}"/>
              </a:ext>
            </a:extLst>
          </p:cNvPr>
          <p:cNvSpPr>
            <a:spLocks noChangeArrowheads="1"/>
          </p:cNvSpPr>
          <p:nvPr/>
        </p:nvSpPr>
        <p:spPr bwMode="auto">
          <a:xfrm>
            <a:off x="669925" y="3416213"/>
            <a:ext cx="7920000" cy="1089660"/>
          </a:xfrm>
          <a:prstGeom prst="roundRect">
            <a:avLst>
              <a:gd name="adj" fmla="val 16667"/>
            </a:avLst>
          </a:prstGeom>
          <a:solidFill>
            <a:schemeClr val="accent5">
              <a:lumMod val="20000"/>
              <a:lumOff val="80000"/>
            </a:schemeClr>
          </a:solidFill>
          <a:ln>
            <a:noFill/>
          </a:ln>
        </p:spPr>
        <p:txBody>
          <a:bodyPr lIns="0" tIns="0" rIns="0" bIns="0" anchor="ctr">
            <a:noAutofit/>
          </a:bodyPr>
          <a:lstStyle/>
          <a:p>
            <a:pPr marL="457200" indent="-457200" algn="just">
              <a:buFont typeface="Wingdings" panose="05000000000000000000" pitchFamily="2" charset="2"/>
              <a:buChar char="u"/>
              <a:defRPr/>
            </a:pPr>
            <a:r>
              <a:rPr lang="zh-CN" altLang="en-US" sz="3200" b="1" dirty="0">
                <a:solidFill>
                  <a:schemeClr val="tx1">
                    <a:lumMod val="50000"/>
                  </a:schemeClr>
                </a:solidFill>
              </a:rPr>
              <a:t>神经系统衰老的理论解释以及各自的证据</a:t>
            </a:r>
          </a:p>
        </p:txBody>
      </p:sp>
      <p:sp>
        <p:nvSpPr>
          <p:cNvPr id="12" name="AutoShape 8">
            <a:extLst>
              <a:ext uri="{FF2B5EF4-FFF2-40B4-BE49-F238E27FC236}">
                <a16:creationId xmlns:a16="http://schemas.microsoft.com/office/drawing/2014/main" id="{82D9AEDB-B228-425B-AF92-E5F45E6A0C93}"/>
              </a:ext>
            </a:extLst>
          </p:cNvPr>
          <p:cNvSpPr>
            <a:spLocks noChangeArrowheads="1"/>
          </p:cNvSpPr>
          <p:nvPr/>
        </p:nvSpPr>
        <p:spPr bwMode="auto">
          <a:xfrm>
            <a:off x="685800" y="4912764"/>
            <a:ext cx="7920000" cy="544830"/>
          </a:xfrm>
          <a:prstGeom prst="roundRect">
            <a:avLst>
              <a:gd name="adj" fmla="val 16667"/>
            </a:avLst>
          </a:prstGeom>
          <a:solidFill>
            <a:schemeClr val="accent5">
              <a:lumMod val="20000"/>
              <a:lumOff val="80000"/>
            </a:schemeClr>
          </a:solidFill>
          <a:ln>
            <a:noFill/>
          </a:ln>
        </p:spPr>
        <p:txBody>
          <a:bodyPr lIns="0" tIns="0" rIns="0" bIns="0" anchor="ctr">
            <a:noAutofit/>
          </a:bodyPr>
          <a:lstStyle/>
          <a:p>
            <a:pPr marL="457200" indent="-457200" algn="just">
              <a:buFont typeface="Wingdings" panose="05000000000000000000" pitchFamily="2" charset="2"/>
              <a:buChar char="u"/>
              <a:defRPr/>
            </a:pPr>
            <a:r>
              <a:rPr lang="zh-CN" altLang="en-US" sz="3200" b="1" dirty="0">
                <a:solidFill>
                  <a:schemeClr val="tx1">
                    <a:lumMod val="50000"/>
                  </a:schemeClr>
                </a:solidFill>
              </a:rPr>
              <a:t>怎样预防和改善神经系统衰老？</a:t>
            </a:r>
          </a:p>
        </p:txBody>
      </p:sp>
    </p:spTree>
    <p:extLst>
      <p:ext uri="{BB962C8B-B14F-4D97-AF65-F5344CB8AC3E}">
        <p14:creationId xmlns:p14="http://schemas.microsoft.com/office/powerpoint/2010/main" val="3675838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1" grpId="0" animBg="1" autoUpdateAnimBg="0"/>
      <p:bldP spid="1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p:cNvSpPr txBox="1">
            <a:spLocks noGrp="1" noChangeArrowheads="1"/>
          </p:cNvSpPr>
          <p:nvPr/>
        </p:nvSpPr>
        <p:spPr bwMode="auto">
          <a:xfrm>
            <a:off x="7985125" y="62230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spcBef>
                <a:spcPct val="50000"/>
              </a:spcBef>
              <a:defRPr/>
            </a:pPr>
            <a:fld id="{FB4E82BC-AA9D-4993-8FF3-303BC3567AD1}" type="slidenum">
              <a:rPr lang="en-US" sz="1400" b="1">
                <a:solidFill>
                  <a:srgbClr val="3366CC"/>
                </a:solidFill>
                <a:effectLst>
                  <a:outerShdw blurRad="38100" dist="38100" dir="2700000" algn="tl">
                    <a:srgbClr val="000000"/>
                  </a:outerShdw>
                </a:effectLst>
              </a:rPr>
              <a:pPr algn="r" eaLnBrk="1" hangingPunct="1">
                <a:spcBef>
                  <a:spcPct val="50000"/>
                </a:spcBef>
                <a:defRPr/>
              </a:pPr>
              <a:t>41</a:t>
            </a:fld>
            <a:endParaRPr lang="en-US" sz="1400" b="1">
              <a:solidFill>
                <a:srgbClr val="3366CC"/>
              </a:solidFill>
              <a:effectLst>
                <a:outerShdw blurRad="38100" dist="38100" dir="2700000" algn="tl">
                  <a:srgbClr val="000000"/>
                </a:outerShdw>
              </a:effectLst>
            </a:endParaRPr>
          </a:p>
        </p:txBody>
      </p:sp>
      <p:sp>
        <p:nvSpPr>
          <p:cNvPr id="118787" name="Rectangle 2"/>
          <p:cNvSpPr>
            <a:spLocks noChangeArrowheads="1"/>
          </p:cNvSpPr>
          <p:nvPr/>
        </p:nvSpPr>
        <p:spPr bwMode="auto">
          <a:xfrm>
            <a:off x="971550" y="1333500"/>
            <a:ext cx="7488238" cy="914400"/>
          </a:xfrm>
          <a:prstGeom prst="rect">
            <a:avLst/>
          </a:prstGeom>
          <a:solidFill>
            <a:schemeClr val="accent1">
              <a:lumMod val="90000"/>
            </a:schemeClr>
          </a:solidFill>
          <a:ln>
            <a:noFill/>
          </a:ln>
          <a:effectLst>
            <a:outerShdw dist="35921" dir="2700000" algn="ctr" rotWithShape="0">
              <a:schemeClr val="hlink"/>
            </a:outerShdw>
          </a:effectLst>
        </p:spPr>
        <p:txBody>
          <a:bodyPr lIns="0" tIns="0" rIns="0" bIns="0" anchor="ctr"/>
          <a:lstStyle/>
          <a:p>
            <a:pPr algn="ctr">
              <a:defRPr/>
            </a:pPr>
            <a:r>
              <a:rPr lang="en-US" sz="5400" b="1" dirty="0">
                <a:solidFill>
                  <a:srgbClr val="FFFFCC"/>
                </a:solidFill>
                <a:effectLst>
                  <a:outerShdw blurRad="38100" dist="38100" dir="2700000" algn="tl">
                    <a:srgbClr val="000000"/>
                  </a:outerShdw>
                </a:effectLst>
              </a:rPr>
              <a:t>3.3 </a:t>
            </a:r>
            <a:r>
              <a:rPr lang="zh-CN" altLang="en-US" sz="5400" b="1" dirty="0">
                <a:solidFill>
                  <a:srgbClr val="FFFFCC"/>
                </a:solidFill>
                <a:effectLst>
                  <a:outerShdw blurRad="38100" dist="38100" dir="2700000" algn="tl">
                    <a:srgbClr val="000000"/>
                  </a:outerShdw>
                </a:effectLst>
              </a:rPr>
              <a:t>其它</a:t>
            </a:r>
            <a:r>
              <a:rPr lang="en-US" sz="5400" b="1" dirty="0" err="1">
                <a:solidFill>
                  <a:srgbClr val="FFFFCC"/>
                </a:solidFill>
                <a:effectLst>
                  <a:outerShdw blurRad="38100" dist="38100" dir="2700000" algn="tl">
                    <a:srgbClr val="000000"/>
                  </a:outerShdw>
                </a:effectLst>
              </a:rPr>
              <a:t>系统衰老</a:t>
            </a:r>
            <a:endParaRPr lang="zh-CN" altLang="en-US" sz="5400" b="1" dirty="0">
              <a:solidFill>
                <a:srgbClr val="FFFFCC"/>
              </a:solidFill>
              <a:effectLst>
                <a:outerShdw blurRad="38100" dist="38100" dir="2700000" algn="tl">
                  <a:srgbClr val="000000"/>
                </a:outerShdw>
              </a:effectLst>
            </a:endParaRPr>
          </a:p>
        </p:txBody>
      </p:sp>
      <p:sp>
        <p:nvSpPr>
          <p:cNvPr id="118788" name="Rectangle 3"/>
          <p:cNvSpPr>
            <a:spLocks noChangeArrowheads="1"/>
          </p:cNvSpPr>
          <p:nvPr/>
        </p:nvSpPr>
        <p:spPr bwMode="auto">
          <a:xfrm>
            <a:off x="1600200" y="2952750"/>
            <a:ext cx="6324600" cy="1339850"/>
          </a:xfrm>
          <a:prstGeom prst="rect">
            <a:avLst/>
          </a:prstGeom>
          <a:solidFill>
            <a:schemeClr val="bg2">
              <a:lumMod val="20000"/>
              <a:lumOff val="80000"/>
            </a:schemeClr>
          </a:solidFill>
          <a:ln>
            <a:noFill/>
          </a:ln>
          <a:effectLst>
            <a:outerShdw dist="35921" dir="2700000" algn="ctr" rotWithShape="0">
              <a:schemeClr val="hlink"/>
            </a:outerShdw>
          </a:effectLst>
        </p:spPr>
        <p:txBody>
          <a:bodyPr lIns="0" tIns="0" rIns="0" bIns="0" anchor="ctr"/>
          <a:lstStyle/>
          <a:p>
            <a:pPr algn="ctr">
              <a:defRPr/>
            </a:pPr>
            <a:r>
              <a:rPr lang="en-US" sz="4500" b="1" dirty="0">
                <a:solidFill>
                  <a:srgbClr val="CCFFFF"/>
                </a:solidFill>
                <a:effectLst>
                  <a:outerShdw blurRad="38100" dist="38100" dir="2700000" algn="tl">
                    <a:srgbClr val="000000"/>
                  </a:outerShdw>
                </a:effectLst>
                <a:latin typeface="Times New Roman" pitchFamily="18" charset="0"/>
              </a:rPr>
              <a:t>3.3 Aging process of other systems</a:t>
            </a:r>
          </a:p>
        </p:txBody>
      </p:sp>
      <p:sp>
        <p:nvSpPr>
          <p:cNvPr id="118789" name="Line 4"/>
          <p:cNvSpPr>
            <a:spLocks noChangeShapeType="1"/>
          </p:cNvSpPr>
          <p:nvPr/>
        </p:nvSpPr>
        <p:spPr bwMode="auto">
          <a:xfrm>
            <a:off x="452438" y="2492375"/>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slide(fromLeft)">
                                      <p:cBhvr>
                                        <p:cTn id="7" dur="500"/>
                                        <p:tgtEl>
                                          <p:spTgt spid="118789"/>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strips(downRight)">
                                      <p:cBhvr>
                                        <p:cTn id="11" dur="500"/>
                                        <p:tgtEl>
                                          <p:spTgt spid="11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其它系统衰老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C00000"/>
                </a:solidFill>
                <a:effectLst>
                  <a:outerShdw blurRad="38100" dist="38100" dir="2700000" algn="tl">
                    <a:srgbClr val="000000"/>
                  </a:outerShdw>
                </a:effectLst>
                <a:latin typeface="Arial Black" pitchFamily="34" charset="0"/>
                <a:ea typeface="隶书" pitchFamily="49" charset="-122"/>
              </a:rPr>
              <a:t>本节将要回答的问题</a:t>
            </a:r>
          </a:p>
        </p:txBody>
      </p:sp>
      <p:sp>
        <p:nvSpPr>
          <p:cNvPr id="10" name="Rectangle 2">
            <a:extLst>
              <a:ext uri="{FF2B5EF4-FFF2-40B4-BE49-F238E27FC236}">
                <a16:creationId xmlns:a16="http://schemas.microsoft.com/office/drawing/2014/main" id="{FFB9089A-5985-4FBC-8B12-11E608CEBD47}"/>
              </a:ext>
            </a:extLst>
          </p:cNvPr>
          <p:cNvSpPr>
            <a:spLocks noChangeArrowheads="1"/>
          </p:cNvSpPr>
          <p:nvPr/>
        </p:nvSpPr>
        <p:spPr bwMode="auto">
          <a:xfrm>
            <a:off x="5132388" y="2916237"/>
            <a:ext cx="3167062"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000" b="1">
                <a:solidFill>
                  <a:srgbClr val="333399"/>
                </a:solidFill>
              </a:rPr>
              <a:t>为何老人血液中废物和终尿中有用物质绝对量都增多？</a:t>
            </a:r>
            <a:endParaRPr lang="zh-CN" altLang="en-US" sz="2000" b="1">
              <a:solidFill>
                <a:srgbClr val="333399"/>
              </a:solidFill>
              <a:ea typeface="楷体_GB2312"/>
              <a:cs typeface="楷体_GB2312"/>
            </a:endParaRPr>
          </a:p>
          <a:p>
            <a:pPr eaLnBrk="1" hangingPunct="1"/>
            <a:endParaRPr lang="zh-CN" altLang="en-US" sz="2000" b="1">
              <a:ea typeface="楷体_GB2312"/>
              <a:cs typeface="楷体_GB2312"/>
            </a:endParaRPr>
          </a:p>
          <a:p>
            <a:r>
              <a:rPr lang="zh-CN" altLang="en-US" sz="2000" b="1">
                <a:solidFill>
                  <a:srgbClr val="000066"/>
                </a:solidFill>
              </a:rPr>
              <a:t>老人为何会出现残余尿↑，尿频甚至尿失禁？</a:t>
            </a:r>
          </a:p>
          <a:p>
            <a:endParaRPr lang="zh-CN" altLang="en-US" sz="2000" b="1">
              <a:solidFill>
                <a:srgbClr val="000066"/>
              </a:solidFill>
            </a:endParaRPr>
          </a:p>
          <a:p>
            <a:r>
              <a:rPr lang="zh-CN" altLang="en-US" sz="2000" b="1">
                <a:solidFill>
                  <a:srgbClr val="000066"/>
                </a:solidFill>
              </a:rPr>
              <a:t>男性、女性的生殖系统衰老的主要表现是什么</a:t>
            </a:r>
            <a:r>
              <a:rPr lang="zh-CN" altLang="en-US" sz="2000"/>
              <a:t> </a:t>
            </a:r>
            <a:r>
              <a:rPr lang="zh-CN" altLang="en-US" sz="2000" b="1">
                <a:solidFill>
                  <a:srgbClr val="000066"/>
                </a:solidFill>
              </a:rPr>
              <a:t>？</a:t>
            </a:r>
          </a:p>
        </p:txBody>
      </p:sp>
      <p:sp>
        <p:nvSpPr>
          <p:cNvPr id="13" name="Rectangle 3">
            <a:extLst>
              <a:ext uri="{FF2B5EF4-FFF2-40B4-BE49-F238E27FC236}">
                <a16:creationId xmlns:a16="http://schemas.microsoft.com/office/drawing/2014/main" id="{7A4BD0E0-848F-4B4A-8A71-7AA92F68D05A}"/>
              </a:ext>
            </a:extLst>
          </p:cNvPr>
          <p:cNvSpPr>
            <a:spLocks noChangeArrowheads="1"/>
          </p:cNvSpPr>
          <p:nvPr/>
        </p:nvSpPr>
        <p:spPr bwMode="auto">
          <a:xfrm>
            <a:off x="1155700" y="2916237"/>
            <a:ext cx="3167063"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eaLnBrk="1" hangingPunct="1">
              <a:spcBef>
                <a:spcPct val="70000"/>
              </a:spcBef>
            </a:pPr>
            <a:r>
              <a:rPr lang="zh-CN" altLang="en-US" b="1">
                <a:solidFill>
                  <a:srgbClr val="000066"/>
                </a:solidFill>
                <a:ea typeface="楷体_GB2312"/>
                <a:cs typeface="楷体_GB2312"/>
              </a:rPr>
              <a:t>口腔怎样衰老？</a:t>
            </a:r>
          </a:p>
          <a:p>
            <a:pPr algn="l" eaLnBrk="1" hangingPunct="1">
              <a:spcBef>
                <a:spcPct val="70000"/>
              </a:spcBef>
            </a:pPr>
            <a:r>
              <a:rPr lang="zh-CN" altLang="en-US" b="1">
                <a:solidFill>
                  <a:srgbClr val="000066"/>
                </a:solidFill>
                <a:ea typeface="楷体_GB2312"/>
                <a:cs typeface="楷体_GB2312"/>
              </a:rPr>
              <a:t>老人为何有时有烧心感觉</a:t>
            </a:r>
            <a:r>
              <a:rPr lang="en-US" altLang="zh-CN" b="1">
                <a:solidFill>
                  <a:srgbClr val="000066"/>
                </a:solidFill>
                <a:ea typeface="楷体_GB2312"/>
                <a:cs typeface="楷体_GB2312"/>
              </a:rPr>
              <a:t>?</a:t>
            </a:r>
            <a:r>
              <a:rPr lang="zh-CN" altLang="en-US" b="1">
                <a:solidFill>
                  <a:srgbClr val="000066"/>
                </a:solidFill>
                <a:ea typeface="楷体_GB2312"/>
                <a:cs typeface="楷体_GB2312"/>
              </a:rPr>
              <a:t>为何易患胃溃疡？</a:t>
            </a:r>
          </a:p>
          <a:p>
            <a:pPr algn="l" eaLnBrk="1" hangingPunct="1">
              <a:spcBef>
                <a:spcPct val="70000"/>
              </a:spcBef>
            </a:pPr>
            <a:r>
              <a:rPr lang="zh-CN" altLang="en-US" b="1">
                <a:solidFill>
                  <a:srgbClr val="000066"/>
                </a:solidFill>
                <a:ea typeface="楷体_GB2312"/>
                <a:cs typeface="楷体_GB2312"/>
              </a:rPr>
              <a:t>小肠、大肠及辅助腺是否衰老？怎样衰老？</a:t>
            </a:r>
          </a:p>
        </p:txBody>
      </p:sp>
      <p:sp>
        <p:nvSpPr>
          <p:cNvPr id="14" name="AutoShape 4">
            <a:extLst>
              <a:ext uri="{FF2B5EF4-FFF2-40B4-BE49-F238E27FC236}">
                <a16:creationId xmlns:a16="http://schemas.microsoft.com/office/drawing/2014/main" id="{4EB6C2BF-9FA8-42CF-B082-C4A107BF18F0}"/>
              </a:ext>
            </a:extLst>
          </p:cNvPr>
          <p:cNvSpPr>
            <a:spLocks noChangeArrowheads="1"/>
          </p:cNvSpPr>
          <p:nvPr/>
        </p:nvSpPr>
        <p:spPr bwMode="auto">
          <a:xfrm>
            <a:off x="4459288" y="2482850"/>
            <a:ext cx="600075" cy="288925"/>
          </a:xfrm>
          <a:prstGeom prst="rightArrow">
            <a:avLst>
              <a:gd name="adj1" fmla="val 50000"/>
              <a:gd name="adj2" fmla="val 51923"/>
            </a:avLst>
          </a:prstGeom>
          <a:solidFill>
            <a:schemeClr val="folHlink">
              <a:alpha val="79999"/>
            </a:schemeClr>
          </a:solidFill>
          <a:ln w="9525">
            <a:solidFill>
              <a:schemeClr val="folHlink"/>
            </a:solidFill>
            <a:miter lim="800000"/>
            <a:headEnd/>
            <a:tailEnd/>
          </a:ln>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5" name="Group 6">
            <a:extLst>
              <a:ext uri="{FF2B5EF4-FFF2-40B4-BE49-F238E27FC236}">
                <a16:creationId xmlns:a16="http://schemas.microsoft.com/office/drawing/2014/main" id="{3E32A711-F685-4806-9A1F-A4651499D759}"/>
              </a:ext>
            </a:extLst>
          </p:cNvPr>
          <p:cNvGrpSpPr>
            <a:grpSpLocks/>
          </p:cNvGrpSpPr>
          <p:nvPr/>
        </p:nvGrpSpPr>
        <p:grpSpPr bwMode="auto">
          <a:xfrm>
            <a:off x="1082675" y="2327275"/>
            <a:ext cx="3473450" cy="720725"/>
            <a:chOff x="0" y="0"/>
            <a:chExt cx="1542" cy="454"/>
          </a:xfrm>
        </p:grpSpPr>
        <p:pic>
          <p:nvPicPr>
            <p:cNvPr id="16" name="Picture 6" descr="矩形-2">
              <a:extLst>
                <a:ext uri="{FF2B5EF4-FFF2-40B4-BE49-F238E27FC236}">
                  <a16:creationId xmlns:a16="http://schemas.microsoft.com/office/drawing/2014/main" id="{2290EA10-F507-46E4-BD6F-15DF8FDED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
              <a:extLst>
                <a:ext uri="{FF2B5EF4-FFF2-40B4-BE49-F238E27FC236}">
                  <a16:creationId xmlns:a16="http://schemas.microsoft.com/office/drawing/2014/main" id="{E333073C-E3D5-48CD-BA68-CDCDD70D9207}"/>
                </a:ext>
              </a:extLst>
            </p:cNvPr>
            <p:cNvSpPr txBox="1">
              <a:spLocks noChangeArrowheads="1"/>
            </p:cNvSpPr>
            <p:nvPr/>
          </p:nvSpPr>
          <p:spPr bwMode="auto">
            <a:xfrm>
              <a:off x="168" y="22"/>
              <a:ext cx="1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sz="2800" b="1">
                  <a:solidFill>
                    <a:schemeClr val="folHlink"/>
                  </a:solidFill>
                  <a:effectLst>
                    <a:outerShdw blurRad="38100" dist="38100" dir="2700000" algn="tl">
                      <a:srgbClr val="000000"/>
                    </a:outerShdw>
                  </a:effectLst>
                  <a:ea typeface="楷体_GB2312" pitchFamily="1" charset="-122"/>
                </a:rPr>
                <a:t>消化系统</a:t>
              </a:r>
            </a:p>
          </p:txBody>
        </p:sp>
        <p:sp>
          <p:nvSpPr>
            <p:cNvPr id="18" name="AutoShape 8">
              <a:extLst>
                <a:ext uri="{FF2B5EF4-FFF2-40B4-BE49-F238E27FC236}">
                  <a16:creationId xmlns:a16="http://schemas.microsoft.com/office/drawing/2014/main" id="{B57A1ACF-C068-428C-ACCB-2AEA2BE49080}"/>
                </a:ext>
              </a:extLst>
            </p:cNvPr>
            <p:cNvSpPr>
              <a:spLocks noChangeArrowheads="1"/>
            </p:cNvSpPr>
            <p:nvPr/>
          </p:nvSpPr>
          <p:spPr bwMode="auto">
            <a:xfrm>
              <a:off x="91" y="137"/>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19" name="Group 10">
            <a:extLst>
              <a:ext uri="{FF2B5EF4-FFF2-40B4-BE49-F238E27FC236}">
                <a16:creationId xmlns:a16="http://schemas.microsoft.com/office/drawing/2014/main" id="{2C51AB8B-BDC6-4B1C-AAB0-0FA0EB90E85D}"/>
              </a:ext>
            </a:extLst>
          </p:cNvPr>
          <p:cNvGrpSpPr>
            <a:grpSpLocks/>
          </p:cNvGrpSpPr>
          <p:nvPr/>
        </p:nvGrpSpPr>
        <p:grpSpPr bwMode="auto">
          <a:xfrm>
            <a:off x="5059363" y="2333625"/>
            <a:ext cx="3473450" cy="725487"/>
            <a:chOff x="0" y="0"/>
            <a:chExt cx="1542" cy="457"/>
          </a:xfrm>
        </p:grpSpPr>
        <p:pic>
          <p:nvPicPr>
            <p:cNvPr id="20" name="Picture 10" descr="矩形-2">
              <a:extLst>
                <a:ext uri="{FF2B5EF4-FFF2-40B4-BE49-F238E27FC236}">
                  <a16:creationId xmlns:a16="http://schemas.microsoft.com/office/drawing/2014/main" id="{55D4E785-8BEF-456D-9067-04E408EF0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a:extLst>
                <a:ext uri="{FF2B5EF4-FFF2-40B4-BE49-F238E27FC236}">
                  <a16:creationId xmlns:a16="http://schemas.microsoft.com/office/drawing/2014/main" id="{3F05BB49-4930-457C-A89E-1D5BF0AC9F41}"/>
                </a:ext>
              </a:extLst>
            </p:cNvPr>
            <p:cNvSpPr txBox="1">
              <a:spLocks noChangeArrowheads="1"/>
            </p:cNvSpPr>
            <p:nvPr/>
          </p:nvSpPr>
          <p:spPr bwMode="auto">
            <a:xfrm>
              <a:off x="231" y="0"/>
              <a:ext cx="1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b="1">
                  <a:solidFill>
                    <a:schemeClr val="folHlink"/>
                  </a:solidFill>
                  <a:effectLst>
                    <a:outerShdw blurRad="38100" dist="38100" dir="2700000" algn="tl">
                      <a:srgbClr val="000000"/>
                    </a:outerShdw>
                  </a:effectLst>
                </a:rPr>
                <a:t>泌尿</a:t>
              </a:r>
              <a:r>
                <a:rPr lang="en-US" b="1">
                  <a:solidFill>
                    <a:schemeClr val="folHlink"/>
                  </a:solidFill>
                  <a:effectLst>
                    <a:outerShdw blurRad="38100" dist="38100" dir="2700000" algn="tl">
                      <a:srgbClr val="000000"/>
                    </a:outerShdw>
                  </a:effectLst>
                </a:rPr>
                <a:t>/</a:t>
              </a:r>
              <a:r>
                <a:rPr lang="zh-CN" altLang="en-US" b="1">
                  <a:solidFill>
                    <a:schemeClr val="folHlink"/>
                  </a:solidFill>
                  <a:effectLst>
                    <a:outerShdw blurRad="38100" dist="38100" dir="2700000" algn="tl">
                      <a:srgbClr val="000000"/>
                    </a:outerShdw>
                  </a:effectLst>
                </a:rPr>
                <a:t>生殖系统</a:t>
              </a:r>
            </a:p>
          </p:txBody>
        </p:sp>
        <p:sp>
          <p:nvSpPr>
            <p:cNvPr id="22" name="AutoShape 12">
              <a:extLst>
                <a:ext uri="{FF2B5EF4-FFF2-40B4-BE49-F238E27FC236}">
                  <a16:creationId xmlns:a16="http://schemas.microsoft.com/office/drawing/2014/main" id="{99FA5A14-E1F2-4DCA-8576-D1760522F46F}"/>
                </a:ext>
              </a:extLst>
            </p:cNvPr>
            <p:cNvSpPr>
              <a:spLocks noChangeArrowheads="1"/>
            </p:cNvSpPr>
            <p:nvPr/>
          </p:nvSpPr>
          <p:spPr bwMode="auto">
            <a:xfrm>
              <a:off x="91" y="140"/>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882055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lide(fromLeft)">
                                      <p:cBhvr>
                                        <p:cTn id="11" dur="500"/>
                                        <p:tgtEl>
                                          <p:spTgt spid="1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Left)">
                                      <p:cBhvr>
                                        <p:cTn id="15" dur="500"/>
                                        <p:tgtEl>
                                          <p:spTgt spid="14"/>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lide(fromTo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xit" presetSubtype="1" fill="hold" grpId="1" nodeType="clickEffect">
                                  <p:stCondLst>
                                    <p:cond delay="0"/>
                                  </p:stCondLst>
                                  <p:childTnLst>
                                    <p:animEffect transition="out" filter="slide(fromTop)">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31" restart="whenNotActive" fill="hold" evtFilter="cancelBubble" nodeType="interactiveSeq">
                <p:stCondLst>
                  <p:cond evt="onClick" delay="0">
                    <p:tgtEl>
                      <p:spTgt spid="19"/>
                    </p:tgtEl>
                  </p:cond>
                </p:stCondLst>
                <p:endSync evt="end" delay="0">
                  <p:rtn val="all"/>
                </p:endSync>
                <p:childTnLst>
                  <p:par>
                    <p:cTn id="32" fill="hold">
                      <p:stCondLst>
                        <p:cond delay="0"/>
                      </p:stCondLst>
                      <p:childTnLst>
                        <p:par>
                          <p:cTn id="33" fill="hold">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lide(fromTop)">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xit" presetSubtype="1" fill="hold" grpId="1" nodeType="clickEffect">
                                  <p:stCondLst>
                                    <p:cond delay="0"/>
                                  </p:stCondLst>
                                  <p:childTnLst>
                                    <p:animEffect transition="out" filter="slide(fromTop)">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0" grpId="0" animBg="1" autoUpdateAnimBg="0"/>
      <p:bldP spid="10" grpId="1" animBg="1" autoUpdateAnimBg="0"/>
      <p:bldP spid="13" grpId="0" animBg="1" autoUpdateAnimBg="0"/>
      <p:bldP spid="13" grpId="1" animBg="1" autoUpdateAnimBg="0"/>
      <p:bldP spid="14"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消化系统衰老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消化系统概述</a:t>
            </a:r>
          </a:p>
        </p:txBody>
      </p:sp>
      <p:sp>
        <p:nvSpPr>
          <p:cNvPr id="10" name="Rectangle 5">
            <a:extLst>
              <a:ext uri="{FF2B5EF4-FFF2-40B4-BE49-F238E27FC236}">
                <a16:creationId xmlns:a16="http://schemas.microsoft.com/office/drawing/2014/main" id="{9AEAADDA-036E-4353-A625-16F6CB6BFC5A}"/>
              </a:ext>
            </a:extLst>
          </p:cNvPr>
          <p:cNvSpPr>
            <a:spLocks noChangeArrowheads="1"/>
          </p:cNvSpPr>
          <p:nvPr/>
        </p:nvSpPr>
        <p:spPr bwMode="auto">
          <a:xfrm>
            <a:off x="4716463" y="2276475"/>
            <a:ext cx="3816350" cy="37115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solidFill>
                  <a:srgbClr val="333399"/>
                </a:solidFill>
              </a:rPr>
              <a:t>消化系统由消化管和消化腺两部分组成；包括口腔、咽、食管、胃、小肠（十二指肠、空肠、回肠）和大肠（盲肠、结肠、直肠）等部</a:t>
            </a:r>
          </a:p>
        </p:txBody>
      </p:sp>
      <p:pic>
        <p:nvPicPr>
          <p:cNvPr id="13" name="图片 12">
            <a:extLst>
              <a:ext uri="{FF2B5EF4-FFF2-40B4-BE49-F238E27FC236}">
                <a16:creationId xmlns:a16="http://schemas.microsoft.com/office/drawing/2014/main" id="{DCB64045-73AF-45B2-AD68-0C3FA0AC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9" y="2131600"/>
            <a:ext cx="3034906" cy="4320000"/>
          </a:xfrm>
          <a:prstGeom prst="rect">
            <a:avLst/>
          </a:prstGeom>
        </p:spPr>
      </p:pic>
      <p:sp>
        <p:nvSpPr>
          <p:cNvPr id="14" name="Rectangle 6">
            <a:extLst>
              <a:ext uri="{FF2B5EF4-FFF2-40B4-BE49-F238E27FC236}">
                <a16:creationId xmlns:a16="http://schemas.microsoft.com/office/drawing/2014/main" id="{D883D4F2-D865-4997-9835-D321625EEBCA}"/>
              </a:ext>
            </a:extLst>
          </p:cNvPr>
          <p:cNvSpPr>
            <a:spLocks noChangeArrowheads="1"/>
          </p:cNvSpPr>
          <p:nvPr/>
        </p:nvSpPr>
        <p:spPr bwMode="auto">
          <a:xfrm>
            <a:off x="4716463" y="4581525"/>
            <a:ext cx="38163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solidFill>
                  <a:srgbClr val="333399"/>
                </a:solidFill>
                <a:cs typeface="Arial" panose="020B0604020202020204" pitchFamily="34" charset="0"/>
              </a:rPr>
              <a:t>消化系统的基本功能是食物的消化和吸收，供机体所需的物质和能量</a:t>
            </a:r>
          </a:p>
        </p:txBody>
      </p:sp>
    </p:spTree>
    <p:extLst>
      <p:ext uri="{BB962C8B-B14F-4D97-AF65-F5344CB8AC3E}">
        <p14:creationId xmlns:p14="http://schemas.microsoft.com/office/powerpoint/2010/main" val="1260739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Left)">
                                      <p:cBhvr>
                                        <p:cTn id="11" dur="500"/>
                                        <p:tgtEl>
                                          <p:spTgt spid="10"/>
                                        </p:tgtEl>
                                      </p:cBhvr>
                                    </p:animEffect>
                                  </p:childTnLst>
                                </p:cTn>
                              </p:par>
                            </p:childTnLst>
                          </p:cTn>
                        </p:par>
                        <p:par>
                          <p:cTn id="12" fill="hold">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14"/>
                                        </p:tgtEl>
                                        <p:attrNameLst>
                                          <p:attrName>style.visibility</p:attrName>
                                        </p:attrNameLst>
                                      </p:cBhvr>
                                      <p:to>
                                        <p:strVal val="visible"/>
                                      </p:to>
                                    </p:set>
                                    <p:anim calcmode="discrete" valueType="clr">
                                      <p:cBhvr override="childStyle">
                                        <p:cTn id="15"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4"/>
                                        </p:tgtEl>
                                        <p:attrNameLst>
                                          <p:attrName>fillcolor</p:attrName>
                                        </p:attrNameLst>
                                      </p:cBhvr>
                                      <p:tavLst>
                                        <p:tav tm="0">
                                          <p:val>
                                            <p:clrVal>
                                              <a:schemeClr val="accent2"/>
                                            </p:clrVal>
                                          </p:val>
                                        </p:tav>
                                        <p:tav tm="50000">
                                          <p:val>
                                            <p:clrVal>
                                              <a:schemeClr val="hlink"/>
                                            </p:clrVal>
                                          </p:val>
                                        </p:tav>
                                      </p:tavLst>
                                    </p:anim>
                                    <p:set>
                                      <p:cBhvr>
                                        <p:cTn id="17" dur="80"/>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消化系统衰老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口腔的衰老</a:t>
            </a:r>
          </a:p>
        </p:txBody>
      </p:sp>
      <p:sp>
        <p:nvSpPr>
          <p:cNvPr id="23" name="Line 3">
            <a:extLst>
              <a:ext uri="{FF2B5EF4-FFF2-40B4-BE49-F238E27FC236}">
                <a16:creationId xmlns:a16="http://schemas.microsoft.com/office/drawing/2014/main" id="{53BDFC9E-00F2-471D-9A13-5160DF1DF2D9}"/>
              </a:ext>
            </a:extLst>
          </p:cNvPr>
          <p:cNvSpPr>
            <a:spLocks noChangeShapeType="1"/>
          </p:cNvSpPr>
          <p:nvPr/>
        </p:nvSpPr>
        <p:spPr bwMode="auto">
          <a:xfrm>
            <a:off x="304799" y="1981200"/>
            <a:ext cx="8568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5">
            <a:extLst>
              <a:ext uri="{FF2B5EF4-FFF2-40B4-BE49-F238E27FC236}">
                <a16:creationId xmlns:a16="http://schemas.microsoft.com/office/drawing/2014/main" id="{7D147C3B-F21B-499E-8696-343457D3DE45}"/>
              </a:ext>
            </a:extLst>
          </p:cNvPr>
          <p:cNvSpPr>
            <a:spLocks noChangeArrowheads="1"/>
          </p:cNvSpPr>
          <p:nvPr/>
        </p:nvSpPr>
        <p:spPr bwMode="auto">
          <a:xfrm>
            <a:off x="252575" y="2205038"/>
            <a:ext cx="8632500" cy="39608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t>口腔</a:t>
            </a:r>
            <a:r>
              <a:rPr lang="zh-CN" altLang="en-US" b="1" dirty="0">
                <a:solidFill>
                  <a:srgbClr val="FF0000"/>
                </a:solidFill>
              </a:rPr>
              <a:t>粘膜</a:t>
            </a:r>
            <a:r>
              <a:rPr lang="zh-CN" altLang="en-US" b="1" dirty="0"/>
              <a:t>角化</a:t>
            </a:r>
            <a:r>
              <a:rPr lang="zh-CN" altLang="en-US" b="1" dirty="0">
                <a:latin typeface="宋体" panose="02010600030101010101" pitchFamily="2" charset="-122"/>
              </a:rPr>
              <a:t>↑</a:t>
            </a:r>
          </a:p>
          <a:p>
            <a:pPr algn="l">
              <a:spcBef>
                <a:spcPct val="50000"/>
              </a:spcBef>
              <a:buClr>
                <a:srgbClr val="FF0000"/>
              </a:buClr>
              <a:buFont typeface="Wingdings" panose="05000000000000000000" pitchFamily="2" charset="2"/>
              <a:buChar char="Ø"/>
            </a:pPr>
            <a:r>
              <a:rPr lang="zh-CN" altLang="en-US" b="1" dirty="0"/>
              <a:t>腮腺萎缩</a:t>
            </a:r>
            <a:r>
              <a:rPr lang="zh-CN" altLang="en-US" b="1" dirty="0">
                <a:sym typeface="Wingdings" panose="05000000000000000000" pitchFamily="2" charset="2"/>
              </a:rPr>
              <a:t></a:t>
            </a:r>
            <a:r>
              <a:rPr lang="zh-CN" altLang="en-US" b="1" dirty="0">
                <a:solidFill>
                  <a:srgbClr val="FF0000"/>
                </a:solidFill>
              </a:rPr>
              <a:t>唾液分泌</a:t>
            </a:r>
            <a:r>
              <a:rPr lang="zh-CN" altLang="en-US" b="1" dirty="0">
                <a:cs typeface="Arial" panose="020B0604020202020204" pitchFamily="34" charset="0"/>
              </a:rPr>
              <a:t>↓</a:t>
            </a:r>
            <a:r>
              <a:rPr lang="zh-CN" altLang="en-US" b="1" dirty="0">
                <a:sym typeface="Wingdings" panose="05000000000000000000" pitchFamily="2" charset="2"/>
              </a:rPr>
              <a:t></a:t>
            </a:r>
            <a:r>
              <a:rPr lang="zh-CN" altLang="en-US" b="1" dirty="0"/>
              <a:t>口干和说话不畅；牙齿、舌头和牙床易受细菌感染；吞咽困难；味觉降低</a:t>
            </a:r>
          </a:p>
          <a:p>
            <a:pPr algn="l">
              <a:spcBef>
                <a:spcPct val="50000"/>
              </a:spcBef>
              <a:buClr>
                <a:srgbClr val="FF0000"/>
              </a:buClr>
              <a:buFont typeface="Wingdings" panose="05000000000000000000" pitchFamily="2" charset="2"/>
              <a:buChar char="Ø"/>
            </a:pPr>
            <a:r>
              <a:rPr lang="zh-CN" altLang="en-US" b="1" dirty="0">
                <a:solidFill>
                  <a:srgbClr val="FF0000"/>
                </a:solidFill>
              </a:rPr>
              <a:t>舌和咬肌萎缩</a:t>
            </a:r>
            <a:r>
              <a:rPr lang="zh-CN" altLang="en-US" b="1" dirty="0">
                <a:sym typeface="Wingdings" panose="05000000000000000000" pitchFamily="2" charset="2"/>
              </a:rPr>
              <a:t></a:t>
            </a:r>
            <a:r>
              <a:rPr lang="zh-CN" altLang="en-US" b="1" dirty="0"/>
              <a:t>咀嚼无力，再加牙齿的衰老</a:t>
            </a:r>
            <a:r>
              <a:rPr lang="zh-CN" altLang="en-US" b="1" dirty="0">
                <a:sym typeface="Wingdings" panose="05000000000000000000" pitchFamily="2" charset="2"/>
              </a:rPr>
              <a:t></a:t>
            </a:r>
            <a:r>
              <a:rPr lang="zh-CN" altLang="en-US" b="1" dirty="0"/>
              <a:t>碎食不良</a:t>
            </a:r>
            <a:r>
              <a:rPr lang="zh-CN" altLang="en-US" b="1" dirty="0">
                <a:sym typeface="Wingdings" panose="05000000000000000000" pitchFamily="2" charset="2"/>
              </a:rPr>
              <a:t></a:t>
            </a:r>
            <a:r>
              <a:rPr lang="zh-CN" altLang="en-US" b="1" dirty="0"/>
              <a:t>食物不能与消化液充分拌和与完善加工</a:t>
            </a:r>
          </a:p>
          <a:p>
            <a:pPr algn="l">
              <a:spcBef>
                <a:spcPct val="50000"/>
              </a:spcBef>
              <a:buClr>
                <a:srgbClr val="FF0000"/>
              </a:buClr>
              <a:buFont typeface="Wingdings" panose="05000000000000000000" pitchFamily="2" charset="2"/>
              <a:buChar char="Ø"/>
            </a:pPr>
            <a:r>
              <a:rPr lang="zh-CN" altLang="en-US" b="1" dirty="0">
                <a:solidFill>
                  <a:srgbClr val="FF0000"/>
                </a:solidFill>
              </a:rPr>
              <a:t>牙齿</a:t>
            </a:r>
            <a:r>
              <a:rPr lang="zh-CN" altLang="en-US" b="1" dirty="0"/>
              <a:t>的牙釉质和牙本质</a:t>
            </a:r>
            <a:r>
              <a:rPr lang="zh-CN" altLang="en-US" b="1" dirty="0">
                <a:solidFill>
                  <a:srgbClr val="FF0000"/>
                </a:solidFill>
              </a:rPr>
              <a:t>磨损</a:t>
            </a:r>
            <a:r>
              <a:rPr lang="zh-CN" altLang="en-US" b="1" dirty="0">
                <a:sym typeface="Wingdings" panose="05000000000000000000" pitchFamily="2" charset="2"/>
              </a:rPr>
              <a:t></a:t>
            </a:r>
            <a:r>
              <a:rPr lang="zh-CN" altLang="en-US" b="1" dirty="0"/>
              <a:t>神经末梢外露</a:t>
            </a:r>
            <a:r>
              <a:rPr lang="zh-CN" altLang="en-US" b="1" dirty="0">
                <a:sym typeface="Wingdings" panose="05000000000000000000" pitchFamily="2" charset="2"/>
              </a:rPr>
              <a:t></a:t>
            </a:r>
            <a:r>
              <a:rPr lang="zh-CN" altLang="en-US" b="1" dirty="0"/>
              <a:t>牙酸痛；牙本质不断向髓腔内增厚，髓腔缩小，牙髓常钙化成髓石，牙髓退化萎缩，牙齿逐渐</a:t>
            </a:r>
            <a:r>
              <a:rPr lang="zh-CN" altLang="en-US" b="1" dirty="0">
                <a:solidFill>
                  <a:srgbClr val="FF0000"/>
                </a:solidFill>
              </a:rPr>
              <a:t>脱落</a:t>
            </a:r>
            <a:r>
              <a:rPr lang="zh-CN" altLang="en-US" b="1" dirty="0"/>
              <a:t>；牙周膜变薄，牙龈退缩，牙根暴露，故老年人易患</a:t>
            </a:r>
            <a:r>
              <a:rPr lang="zh-CN" altLang="en-US" b="1" dirty="0">
                <a:solidFill>
                  <a:srgbClr val="FF0000"/>
                </a:solidFill>
              </a:rPr>
              <a:t>牙周病</a:t>
            </a:r>
          </a:p>
        </p:txBody>
      </p:sp>
    </p:spTree>
    <p:extLst>
      <p:ext uri="{BB962C8B-B14F-4D97-AF65-F5344CB8AC3E}">
        <p14:creationId xmlns:p14="http://schemas.microsoft.com/office/powerpoint/2010/main" val="4061164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lide(fromLeft)">
                                      <p:cBhvr>
                                        <p:cTn id="11" dur="500"/>
                                        <p:tgtEl>
                                          <p:spTgt spid="2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lide(from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txBox="1">
            <a:spLocks noGrp="1" noChangeArrowheads="1"/>
          </p:cNvSpPr>
          <p:nvPr/>
        </p:nvSpPr>
        <p:spPr bwMode="auto">
          <a:xfrm>
            <a:off x="7985125" y="62230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spcBef>
                <a:spcPct val="50000"/>
              </a:spcBef>
              <a:defRPr/>
            </a:pPr>
            <a:fld id="{7518B0A1-295A-4913-AA64-B041A17FB58C}" type="slidenum">
              <a:rPr lang="en-US" sz="1400" b="1">
                <a:solidFill>
                  <a:srgbClr val="3366CC"/>
                </a:solidFill>
                <a:effectLst>
                  <a:outerShdw blurRad="38100" dist="38100" dir="2700000" algn="tl">
                    <a:srgbClr val="000000"/>
                  </a:outerShdw>
                </a:effectLst>
              </a:rPr>
              <a:pPr algn="r" eaLnBrk="1" hangingPunct="1">
                <a:spcBef>
                  <a:spcPct val="50000"/>
                </a:spcBef>
                <a:defRPr/>
              </a:pPr>
              <a:t>45</a:t>
            </a:fld>
            <a:endParaRPr lang="en-US" sz="1400" b="1">
              <a:solidFill>
                <a:srgbClr val="3366CC"/>
              </a:solidFill>
              <a:effectLst>
                <a:outerShdw blurRad="38100" dist="38100" dir="2700000" algn="tl">
                  <a:srgbClr val="000000"/>
                </a:outerShdw>
              </a:effectLst>
            </a:endParaRPr>
          </a:p>
        </p:txBody>
      </p:sp>
      <p:sp>
        <p:nvSpPr>
          <p:cNvPr id="124931" name="Rectangle 2"/>
          <p:cNvSpPr>
            <a:spLocks noChangeArrowheads="1"/>
          </p:cNvSpPr>
          <p:nvPr/>
        </p:nvSpPr>
        <p:spPr bwMode="auto">
          <a:xfrm>
            <a:off x="971550" y="549275"/>
            <a:ext cx="7488238" cy="677863"/>
          </a:xfrm>
          <a:prstGeom prst="rect">
            <a:avLst/>
          </a:prstGeom>
          <a:solidFill>
            <a:schemeClr val="accent2"/>
          </a:solidFill>
          <a:ln>
            <a:noFill/>
          </a:ln>
          <a:effectLst>
            <a:outerShdw dist="35921" dir="2700000" algn="ctr" rotWithShape="0">
              <a:schemeClr val="hlink"/>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defRPr/>
            </a:pPr>
            <a:r>
              <a:rPr lang="en-US" sz="4400" b="1" dirty="0">
                <a:solidFill>
                  <a:srgbClr val="FFFFCC"/>
                </a:solidFill>
                <a:effectLst>
                  <a:outerShdw blurRad="38100" dist="38100" dir="2700000" algn="tl">
                    <a:srgbClr val="000000"/>
                  </a:outerShdw>
                </a:effectLst>
                <a:latin typeface="隶书" pitchFamily="49" charset="-122"/>
                <a:ea typeface="隶书" pitchFamily="49" charset="-122"/>
              </a:rPr>
              <a:t>4.3.1</a:t>
            </a:r>
            <a:r>
              <a:rPr lang="zh-CN" altLang="en-US" sz="4400" b="1" dirty="0">
                <a:solidFill>
                  <a:srgbClr val="FFFFCC"/>
                </a:solidFill>
                <a:effectLst>
                  <a:outerShdw blurRad="38100" dist="38100" dir="2700000" algn="tl">
                    <a:srgbClr val="000000"/>
                  </a:outerShdw>
                </a:effectLst>
                <a:latin typeface="隶书" pitchFamily="49" charset="-122"/>
                <a:ea typeface="隶书" pitchFamily="49" charset="-122"/>
              </a:rPr>
              <a:t>消化系统的衰老</a:t>
            </a:r>
          </a:p>
        </p:txBody>
      </p:sp>
      <p:sp>
        <p:nvSpPr>
          <p:cNvPr id="124932" name="Rectangle 5"/>
          <p:cNvSpPr>
            <a:spLocks noChangeArrowheads="1"/>
          </p:cNvSpPr>
          <p:nvPr/>
        </p:nvSpPr>
        <p:spPr bwMode="auto">
          <a:xfrm>
            <a:off x="611188" y="2205038"/>
            <a:ext cx="8208962" cy="39608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a:solidFill>
                  <a:srgbClr val="333399"/>
                </a:solidFill>
              </a:rPr>
              <a:t>胃括约肌功能↓</a:t>
            </a:r>
            <a:r>
              <a:rPr lang="zh-CN" altLang="en-US">
                <a:solidFill>
                  <a:srgbClr val="333399"/>
                </a:solidFill>
              </a:rPr>
              <a:t> </a:t>
            </a:r>
            <a:r>
              <a:rPr lang="zh-CN" altLang="en-US" b="1">
                <a:solidFill>
                  <a:srgbClr val="333399"/>
                </a:solidFill>
                <a:sym typeface="Wingdings" panose="05000000000000000000" pitchFamily="2" charset="2"/>
              </a:rPr>
              <a:t></a:t>
            </a:r>
            <a:r>
              <a:rPr lang="zh-CN" altLang="en-US" b="1">
                <a:solidFill>
                  <a:srgbClr val="333399"/>
                </a:solidFill>
              </a:rPr>
              <a:t>胃酸上涌至喉部</a:t>
            </a:r>
            <a:r>
              <a:rPr lang="zh-CN" altLang="en-US">
                <a:solidFill>
                  <a:srgbClr val="333399"/>
                </a:solidFill>
              </a:rPr>
              <a:t> </a:t>
            </a:r>
            <a:r>
              <a:rPr lang="zh-CN" altLang="en-US" b="1">
                <a:solidFill>
                  <a:srgbClr val="333399"/>
                </a:solidFill>
                <a:sym typeface="Wingdings" panose="05000000000000000000" pitchFamily="2" charset="2"/>
              </a:rPr>
              <a:t></a:t>
            </a:r>
            <a:r>
              <a:rPr lang="zh-CN" altLang="en-US" sz="2600" b="1">
                <a:solidFill>
                  <a:srgbClr val="FF0000"/>
                </a:solidFill>
                <a:cs typeface="Arial" panose="020B0604020202020204" pitchFamily="34" charset="0"/>
                <a:sym typeface="Wingdings" panose="05000000000000000000" pitchFamily="2" charset="2"/>
              </a:rPr>
              <a:t>►</a:t>
            </a:r>
            <a:r>
              <a:rPr lang="zh-CN" altLang="en-US" b="1">
                <a:solidFill>
                  <a:srgbClr val="FF0000"/>
                </a:solidFill>
                <a:latin typeface="Times New Roman" panose="02020603050405020304" pitchFamily="18" charset="0"/>
                <a:cs typeface="Times New Roman" panose="02020603050405020304" pitchFamily="18" charset="0"/>
              </a:rPr>
              <a:t>烧心的感觉</a:t>
            </a:r>
            <a:r>
              <a:rPr lang="zh-CN" altLang="en-US" b="1">
                <a:solidFill>
                  <a:srgbClr val="333399"/>
                </a:solidFill>
              </a:rPr>
              <a:t> </a:t>
            </a:r>
            <a:endParaRPr lang="zh-CN" altLang="en-US" b="1">
              <a:solidFill>
                <a:srgbClr val="333399"/>
              </a:solidFill>
              <a:latin typeface="宋体" panose="02010600030101010101" pitchFamily="2" charset="-122"/>
            </a:endParaRPr>
          </a:p>
          <a:p>
            <a:pPr algn="l">
              <a:spcBef>
                <a:spcPct val="50000"/>
              </a:spcBef>
              <a:buClr>
                <a:srgbClr val="FF0000"/>
              </a:buClr>
              <a:buFont typeface="Wingdings" panose="05000000000000000000" pitchFamily="2" charset="2"/>
              <a:buAutoNum type="circleNumDbPlain"/>
            </a:pPr>
            <a:r>
              <a:rPr lang="zh-CN" altLang="en-US" b="1">
                <a:solidFill>
                  <a:srgbClr val="333399"/>
                </a:solidFill>
              </a:rPr>
              <a:t>胃平滑肌层变薄</a:t>
            </a:r>
            <a:r>
              <a:rPr lang="en-US" altLang="zh-CN" b="1">
                <a:solidFill>
                  <a:srgbClr val="333399"/>
                </a:solidFill>
              </a:rPr>
              <a:t>/</a:t>
            </a:r>
            <a:r>
              <a:rPr lang="zh-CN" altLang="en-US" b="1">
                <a:solidFill>
                  <a:srgbClr val="333399"/>
                </a:solidFill>
              </a:rPr>
              <a:t>萎缩</a:t>
            </a:r>
            <a:r>
              <a:rPr lang="zh-CN" altLang="en-US" b="1">
                <a:solidFill>
                  <a:srgbClr val="333399"/>
                </a:solidFill>
                <a:sym typeface="Wingdings" panose="05000000000000000000" pitchFamily="2" charset="2"/>
              </a:rPr>
              <a:t></a:t>
            </a:r>
            <a:r>
              <a:rPr lang="zh-CN" altLang="en-US" b="1">
                <a:solidFill>
                  <a:srgbClr val="333399"/>
                </a:solidFill>
              </a:rPr>
              <a:t>收缩力↓</a:t>
            </a:r>
            <a:r>
              <a:rPr lang="zh-CN" altLang="en-US" b="1">
                <a:solidFill>
                  <a:srgbClr val="333399"/>
                </a:solidFill>
                <a:sym typeface="Wingdings" panose="05000000000000000000" pitchFamily="2" charset="2"/>
              </a:rPr>
              <a:t></a:t>
            </a:r>
            <a:r>
              <a:rPr lang="zh-CN" altLang="en-US" b="1">
                <a:solidFill>
                  <a:srgbClr val="333399"/>
                </a:solidFill>
              </a:rPr>
              <a:t>胃蠕动↓</a:t>
            </a:r>
            <a:r>
              <a:rPr lang="zh-CN" altLang="en-US">
                <a:sym typeface="Wingdings" panose="05000000000000000000" pitchFamily="2" charset="2"/>
              </a:rPr>
              <a:t></a:t>
            </a:r>
            <a:r>
              <a:rPr lang="zh-CN" altLang="en-US" b="1">
                <a:solidFill>
                  <a:srgbClr val="333399"/>
                </a:solidFill>
              </a:rPr>
              <a:t>胃排空延迟</a:t>
            </a:r>
          </a:p>
          <a:p>
            <a:pPr algn="l">
              <a:spcBef>
                <a:spcPct val="50000"/>
              </a:spcBef>
              <a:buClr>
                <a:srgbClr val="FF0000"/>
              </a:buClr>
              <a:buFont typeface="Wingdings" panose="05000000000000000000" pitchFamily="2" charset="2"/>
              <a:buAutoNum type="circleNumDbPlain"/>
            </a:pPr>
            <a:r>
              <a:rPr lang="en-US" altLang="zh-CN" b="1">
                <a:solidFill>
                  <a:srgbClr val="333399"/>
                </a:solidFill>
              </a:rPr>
              <a:t>40</a:t>
            </a:r>
            <a:r>
              <a:rPr lang="zh-CN" altLang="en-US" b="1">
                <a:solidFill>
                  <a:srgbClr val="333399"/>
                </a:solidFill>
              </a:rPr>
              <a:t>岁起胃蛋白酶原分泌↓</a:t>
            </a:r>
            <a:r>
              <a:rPr lang="zh-CN" altLang="en-US"/>
              <a:t> </a:t>
            </a:r>
            <a:r>
              <a:rPr lang="zh-CN" altLang="en-US" b="1">
                <a:solidFill>
                  <a:srgbClr val="333399"/>
                </a:solidFill>
                <a:sym typeface="Wingdings" panose="05000000000000000000" pitchFamily="2" charset="2"/>
              </a:rPr>
              <a:t></a:t>
            </a:r>
            <a:r>
              <a:rPr lang="zh-CN" altLang="en-US" b="1">
                <a:solidFill>
                  <a:srgbClr val="333399"/>
                </a:solidFill>
              </a:rPr>
              <a:t>胃消化作用↓</a:t>
            </a:r>
            <a:endParaRPr lang="zh-CN" altLang="en-US"/>
          </a:p>
          <a:p>
            <a:pPr algn="l">
              <a:spcBef>
                <a:spcPct val="50000"/>
              </a:spcBef>
              <a:buClr>
                <a:srgbClr val="FF0000"/>
              </a:buClr>
              <a:buFont typeface="Wingdings" panose="05000000000000000000" pitchFamily="2" charset="2"/>
              <a:buAutoNum type="circleNumDbPlain"/>
            </a:pPr>
            <a:r>
              <a:rPr lang="zh-CN" altLang="en-US" b="1">
                <a:solidFill>
                  <a:srgbClr val="333399"/>
                </a:solidFill>
              </a:rPr>
              <a:t>胃酸分泌↓</a:t>
            </a:r>
            <a:r>
              <a:rPr lang="zh-CN" altLang="en-US"/>
              <a:t> </a:t>
            </a:r>
          </a:p>
          <a:p>
            <a:pPr algn="l">
              <a:spcBef>
                <a:spcPct val="50000"/>
              </a:spcBef>
              <a:buClr>
                <a:srgbClr val="FF0000"/>
              </a:buClr>
              <a:buFont typeface="Wingdings" panose="05000000000000000000" pitchFamily="2" charset="2"/>
              <a:buNone/>
            </a:pPr>
            <a:endParaRPr lang="en-US" altLang="zh-CN" b="1">
              <a:solidFill>
                <a:srgbClr val="333399"/>
              </a:solidFill>
              <a:sym typeface="Wingdings" panose="05000000000000000000" pitchFamily="2" charset="2"/>
            </a:endParaRPr>
          </a:p>
        </p:txBody>
      </p:sp>
      <p:sp>
        <p:nvSpPr>
          <p:cNvPr id="124933" name="AutoShape 6"/>
          <p:cNvSpPr>
            <a:spLocks/>
          </p:cNvSpPr>
          <p:nvPr/>
        </p:nvSpPr>
        <p:spPr bwMode="auto">
          <a:xfrm>
            <a:off x="684213" y="4365625"/>
            <a:ext cx="863600" cy="360363"/>
          </a:xfrm>
          <a:custGeom>
            <a:avLst/>
            <a:gdLst>
              <a:gd name="T0" fmla="*/ 647700 w 21600"/>
              <a:gd name="T1" fmla="*/ 0 h 21600"/>
              <a:gd name="T2" fmla="*/ 647700 w 21600"/>
              <a:gd name="T3" fmla="*/ 90091 h 21600"/>
              <a:gd name="T4" fmla="*/ 134938 w 21600"/>
              <a:gd name="T5" fmla="*/ 90091 h 21600"/>
              <a:gd name="T6" fmla="*/ 134938 w 21600"/>
              <a:gd name="T7" fmla="*/ 270272 h 21600"/>
              <a:gd name="T8" fmla="*/ 647700 w 21600"/>
              <a:gd name="T9" fmla="*/ 270272 h 21600"/>
              <a:gd name="T10" fmla="*/ 647700 w 21600"/>
              <a:gd name="T11" fmla="*/ 360363 h 21600"/>
              <a:gd name="T12" fmla="*/ 863600 w 21600"/>
              <a:gd name="T13" fmla="*/ 180182 h 21600"/>
              <a:gd name="T14" fmla="*/ 647700 w 21600"/>
              <a:gd name="T15" fmla="*/ 0 h 21600"/>
              <a:gd name="T16" fmla="*/ 53975 w 21600"/>
              <a:gd name="T17" fmla="*/ 90091 h 21600"/>
              <a:gd name="T18" fmla="*/ 53975 w 21600"/>
              <a:gd name="T19" fmla="*/ 270272 h 21600"/>
              <a:gd name="T20" fmla="*/ 107950 w 21600"/>
              <a:gd name="T21" fmla="*/ 270272 h 21600"/>
              <a:gd name="T22" fmla="*/ 107950 w 21600"/>
              <a:gd name="T23" fmla="*/ 90091 h 21600"/>
              <a:gd name="T24" fmla="*/ 53975 w 21600"/>
              <a:gd name="T25" fmla="*/ 90091 h 21600"/>
              <a:gd name="T26" fmla="*/ 0 w 21600"/>
              <a:gd name="T27" fmla="*/ 90091 h 21600"/>
              <a:gd name="T28" fmla="*/ 0 w 21600"/>
              <a:gd name="T29" fmla="*/ 270272 h 21600"/>
              <a:gd name="T30" fmla="*/ 26988 w 21600"/>
              <a:gd name="T31" fmla="*/ 270272 h 21600"/>
              <a:gd name="T32" fmla="*/ 26988 w 21600"/>
              <a:gd name="T33" fmla="*/ 90091 h 21600"/>
              <a:gd name="T34" fmla="*/ 0 w 21600"/>
              <a:gd name="T35" fmla="*/ 90091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cmpd="sng">
            <a:solidFill>
              <a:srgbClr val="FF6600"/>
            </a:solidFill>
            <a:round/>
            <a:headEnd/>
            <a:tailEnd/>
          </a:ln>
        </p:spPr>
        <p:txBody>
          <a:bodyPr wrap="none" anchor="ctr"/>
          <a:lstStyle/>
          <a:p>
            <a:endParaRPr lang="zh-CN" altLang="en-US"/>
          </a:p>
        </p:txBody>
      </p:sp>
      <p:sp>
        <p:nvSpPr>
          <p:cNvPr id="124934" name="Rectangle 7"/>
          <p:cNvSpPr>
            <a:spLocks noChangeArrowheads="1"/>
          </p:cNvSpPr>
          <p:nvPr/>
        </p:nvSpPr>
        <p:spPr bwMode="auto">
          <a:xfrm>
            <a:off x="1619250" y="4292600"/>
            <a:ext cx="71294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b="1">
                <a:solidFill>
                  <a:srgbClr val="333399"/>
                </a:solidFill>
                <a:cs typeface="Arial" panose="020B0604020202020204" pitchFamily="34" charset="0"/>
              </a:rPr>
              <a:t>上了年纪，饮食大量肉类食品会</a:t>
            </a:r>
            <a:r>
              <a:rPr lang="zh-CN" altLang="en-US" b="1">
                <a:solidFill>
                  <a:srgbClr val="FF0000"/>
                </a:solidFill>
                <a:cs typeface="Arial" panose="020B0604020202020204" pitchFamily="34" charset="0"/>
              </a:rPr>
              <a:t>消化不良</a:t>
            </a:r>
            <a:r>
              <a:rPr lang="zh-CN" altLang="en-US" b="1">
                <a:solidFill>
                  <a:srgbClr val="333399"/>
                </a:solidFill>
                <a:cs typeface="Arial" panose="020B0604020202020204" pitchFamily="34" charset="0"/>
              </a:rPr>
              <a:t>，常伴</a:t>
            </a:r>
            <a:r>
              <a:rPr lang="zh-CN" altLang="en-US" b="1">
                <a:solidFill>
                  <a:srgbClr val="FF0000"/>
                </a:solidFill>
                <a:cs typeface="Arial" panose="020B0604020202020204" pitchFamily="34" charset="0"/>
              </a:rPr>
              <a:t>便秘</a:t>
            </a:r>
          </a:p>
        </p:txBody>
      </p:sp>
      <p:sp>
        <p:nvSpPr>
          <p:cNvPr id="124935" name="Rectangle 9"/>
          <p:cNvSpPr>
            <a:spLocks noChangeArrowheads="1"/>
          </p:cNvSpPr>
          <p:nvPr/>
        </p:nvSpPr>
        <p:spPr bwMode="auto">
          <a:xfrm>
            <a:off x="611188" y="5013325"/>
            <a:ext cx="81375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a:solidFill>
                  <a:srgbClr val="333399"/>
                </a:solidFill>
              </a:rPr>
              <a:t>胃酸分泌↓</a:t>
            </a:r>
            <a:r>
              <a:rPr lang="zh-CN" altLang="en-US" b="1">
                <a:solidFill>
                  <a:srgbClr val="333399"/>
                </a:solidFill>
                <a:sym typeface="Wingdings" panose="05000000000000000000" pitchFamily="2" charset="2"/>
              </a:rPr>
              <a:t>进食入胃细菌的杀灭作用</a:t>
            </a:r>
            <a:r>
              <a:rPr lang="zh-CN" altLang="en-US" b="1">
                <a:solidFill>
                  <a:srgbClr val="333399"/>
                </a:solidFill>
              </a:rPr>
              <a:t>↓</a:t>
            </a:r>
            <a:r>
              <a:rPr lang="zh-CN" altLang="en-US">
                <a:sym typeface="Wingdings" panose="05000000000000000000" pitchFamily="2" charset="2"/>
              </a:rPr>
              <a:t> </a:t>
            </a:r>
            <a:r>
              <a:rPr lang="zh-CN" altLang="en-US" b="1">
                <a:solidFill>
                  <a:srgbClr val="333399"/>
                </a:solidFill>
                <a:sym typeface="Wingdings" panose="05000000000000000000" pitchFamily="2" charset="2"/>
              </a:rPr>
              <a:t></a:t>
            </a:r>
            <a:r>
              <a:rPr lang="zh-CN" altLang="en-US" b="1">
                <a:solidFill>
                  <a:srgbClr val="FF0000"/>
                </a:solidFill>
                <a:sym typeface="Wingdings" panose="05000000000000000000" pitchFamily="2" charset="2"/>
              </a:rPr>
              <a:t>贫血</a:t>
            </a:r>
            <a:r>
              <a:rPr lang="en-US" altLang="zh-CN" b="1">
                <a:solidFill>
                  <a:srgbClr val="FF0000"/>
                </a:solidFill>
                <a:sym typeface="Wingdings" panose="05000000000000000000" pitchFamily="2" charset="2"/>
              </a:rPr>
              <a:t>/</a:t>
            </a:r>
            <a:r>
              <a:rPr lang="zh-CN" altLang="en-US" b="1">
                <a:solidFill>
                  <a:srgbClr val="FF0000"/>
                </a:solidFill>
                <a:sym typeface="Wingdings" panose="05000000000000000000" pitchFamily="2" charset="2"/>
              </a:rPr>
              <a:t>胃粘膜糜</a:t>
            </a:r>
            <a:r>
              <a:rPr lang="en-US" altLang="zh-CN" b="1">
                <a:solidFill>
                  <a:srgbClr val="FF0000"/>
                </a:solidFill>
                <a:sym typeface="Wingdings" panose="05000000000000000000" pitchFamily="2" charset="2"/>
              </a:rPr>
              <a:t>/</a:t>
            </a:r>
            <a:r>
              <a:rPr lang="zh-CN" altLang="en-US" b="1">
                <a:solidFill>
                  <a:srgbClr val="FF0000"/>
                </a:solidFill>
                <a:sym typeface="Wingdings" panose="05000000000000000000" pitchFamily="2" charset="2"/>
              </a:rPr>
              <a:t>溃疡及出血</a:t>
            </a:r>
            <a:r>
              <a:rPr lang="zh-CN" altLang="en-US" b="1">
                <a:solidFill>
                  <a:srgbClr val="333399"/>
                </a:solidFill>
                <a:sym typeface="Wingdings" panose="05000000000000000000" pitchFamily="2" charset="2"/>
              </a:rPr>
              <a:t>等</a:t>
            </a:r>
          </a:p>
        </p:txBody>
      </p:sp>
      <p:sp>
        <p:nvSpPr>
          <p:cNvPr id="124936" name="Line 10"/>
          <p:cNvSpPr>
            <a:spLocks noChangeShapeType="1"/>
          </p:cNvSpPr>
          <p:nvPr/>
        </p:nvSpPr>
        <p:spPr bwMode="auto">
          <a:xfrm>
            <a:off x="452438" y="2057400"/>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7" name="Rectangle 11"/>
          <p:cNvSpPr>
            <a:spLocks noChangeArrowheads="1"/>
          </p:cNvSpPr>
          <p:nvPr/>
        </p:nvSpPr>
        <p:spPr bwMode="auto">
          <a:xfrm>
            <a:off x="685800" y="1454150"/>
            <a:ext cx="8001000" cy="579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zh-CN" altLang="en-US" sz="3200" b="1">
                <a:solidFill>
                  <a:srgbClr val="FF0000"/>
                </a:solidFill>
                <a:effectLst>
                  <a:outerShdw blurRad="38100" dist="38100" dir="2700000" algn="tl">
                    <a:srgbClr val="000000"/>
                  </a:outerShdw>
                </a:effectLst>
                <a:latin typeface="华文隶书" pitchFamily="2" charset="-122"/>
                <a:ea typeface="华文隶书" pitchFamily="2" charset="-122"/>
              </a:rPr>
              <a:t>胃的衰老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4937"/>
                                        </p:tgtEl>
                                        <p:attrNameLst>
                                          <p:attrName>style.visibility</p:attrName>
                                        </p:attrNameLst>
                                      </p:cBhvr>
                                      <p:to>
                                        <p:strVal val="visible"/>
                                      </p:to>
                                    </p:set>
                                    <p:animEffect transition="in" filter="slide(fromTop)">
                                      <p:cBhvr>
                                        <p:cTn id="7" dur="500"/>
                                        <p:tgtEl>
                                          <p:spTgt spid="124937"/>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124936"/>
                                        </p:tgtEl>
                                        <p:attrNameLst>
                                          <p:attrName>style.visibility</p:attrName>
                                        </p:attrNameLst>
                                      </p:cBhvr>
                                      <p:to>
                                        <p:strVal val="visible"/>
                                      </p:to>
                                    </p:set>
                                    <p:animEffect transition="in" filter="slide(fromLeft)">
                                      <p:cBhvr>
                                        <p:cTn id="11" dur="500"/>
                                        <p:tgtEl>
                                          <p:spTgt spid="124936"/>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4932"/>
                                        </p:tgtEl>
                                        <p:attrNameLst>
                                          <p:attrName>style.visibility</p:attrName>
                                        </p:attrNameLst>
                                      </p:cBhvr>
                                      <p:to>
                                        <p:strVal val="visible"/>
                                      </p:to>
                                    </p:set>
                                    <p:animEffect transition="in" filter="slide(fromLeft)">
                                      <p:cBhvr>
                                        <p:cTn id="15" dur="500"/>
                                        <p:tgtEl>
                                          <p:spTgt spid="124932"/>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4933"/>
                                        </p:tgtEl>
                                        <p:attrNameLst>
                                          <p:attrName>style.visibility</p:attrName>
                                        </p:attrNameLst>
                                      </p:cBhvr>
                                      <p:to>
                                        <p:strVal val="visible"/>
                                      </p:to>
                                    </p:set>
                                    <p:animEffect transition="in" filter="wipe(left)">
                                      <p:cBhvr>
                                        <p:cTn id="19" dur="500"/>
                                        <p:tgtEl>
                                          <p:spTgt spid="124933"/>
                                        </p:tgtEl>
                                      </p:cBhvr>
                                    </p:animEffect>
                                  </p:childTnLst>
                                </p:cTn>
                              </p:par>
                            </p:childTnLst>
                          </p:cTn>
                        </p:par>
                        <p:par>
                          <p:cTn id="20" fill="hold" nodeType="afterGroup">
                            <p:stCondLst>
                              <p:cond delay="2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124934"/>
                                        </p:tgtEl>
                                        <p:attrNameLst>
                                          <p:attrName>style.visibility</p:attrName>
                                        </p:attrNameLst>
                                      </p:cBhvr>
                                      <p:to>
                                        <p:strVal val="visible"/>
                                      </p:to>
                                    </p:set>
                                    <p:anim calcmode="discrete" valueType="clr">
                                      <p:cBhvr override="childStyle">
                                        <p:cTn id="23" dur="80"/>
                                        <p:tgtEl>
                                          <p:spTgt spid="124934"/>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24934"/>
                                        </p:tgtEl>
                                        <p:attrNameLst>
                                          <p:attrName>fillcolor</p:attrName>
                                        </p:attrNameLst>
                                      </p:cBhvr>
                                      <p:tavLst>
                                        <p:tav tm="0">
                                          <p:val>
                                            <p:clrVal>
                                              <a:schemeClr val="accent2"/>
                                            </p:clrVal>
                                          </p:val>
                                        </p:tav>
                                        <p:tav tm="50000">
                                          <p:val>
                                            <p:clrVal>
                                              <a:schemeClr val="hlink"/>
                                            </p:clrVal>
                                          </p:val>
                                        </p:tav>
                                      </p:tavLst>
                                    </p:anim>
                                    <p:set>
                                      <p:cBhvr>
                                        <p:cTn id="25" dur="80"/>
                                        <p:tgtEl>
                                          <p:spTgt spid="124934"/>
                                        </p:tgtEl>
                                        <p:attrNameLst>
                                          <p:attrName>fill.type</p:attrName>
                                        </p:attrNameLst>
                                      </p:cBhvr>
                                      <p:to>
                                        <p:strVal val="solid"/>
                                      </p:to>
                                    </p:set>
                                  </p:childTnLst>
                                </p:cTn>
                              </p:par>
                            </p:childTnLst>
                          </p:cTn>
                        </p:par>
                        <p:par>
                          <p:cTn id="26" fill="hold" nodeType="afterGroup">
                            <p:stCondLst>
                              <p:cond delay="296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24935"/>
                                        </p:tgtEl>
                                        <p:attrNameLst>
                                          <p:attrName>style.visibility</p:attrName>
                                        </p:attrNameLst>
                                      </p:cBhvr>
                                      <p:to>
                                        <p:strVal val="visible"/>
                                      </p:to>
                                    </p:set>
                                    <p:anim calcmode="discrete" valueType="clr">
                                      <p:cBhvr override="childStyle">
                                        <p:cTn id="29" dur="80"/>
                                        <p:tgtEl>
                                          <p:spTgt spid="12493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24935"/>
                                        </p:tgtEl>
                                        <p:attrNameLst>
                                          <p:attrName>fillcolor</p:attrName>
                                        </p:attrNameLst>
                                      </p:cBhvr>
                                      <p:tavLst>
                                        <p:tav tm="0">
                                          <p:val>
                                            <p:clrVal>
                                              <a:schemeClr val="accent2"/>
                                            </p:clrVal>
                                          </p:val>
                                        </p:tav>
                                        <p:tav tm="50000">
                                          <p:val>
                                            <p:clrVal>
                                              <a:schemeClr val="hlink"/>
                                            </p:clrVal>
                                          </p:val>
                                        </p:tav>
                                      </p:tavLst>
                                    </p:anim>
                                    <p:set>
                                      <p:cBhvr>
                                        <p:cTn id="31" dur="80"/>
                                        <p:tgtEl>
                                          <p:spTgt spid="1249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animBg="1" autoUpdateAnimBg="0"/>
      <p:bldP spid="124934" grpId="0" autoUpdateAnimBg="0"/>
      <p:bldP spid="124935" grpId="0" autoUpdateAnimBg="0"/>
      <p:bldP spid="124937"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3163" y="260350"/>
            <a:ext cx="333375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788" y="260350"/>
            <a:ext cx="333375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9569" y="5657850"/>
            <a:ext cx="8424862" cy="1200150"/>
          </a:xfrm>
          <a:prstGeom prst="rect">
            <a:avLst/>
          </a:prstGeom>
        </p:spPr>
        <p:txBody>
          <a:bodyPr>
            <a:spAutoFit/>
          </a:bodyPr>
          <a:lstStyle/>
          <a:p>
            <a:pPr algn="ctr">
              <a:defRPr/>
            </a:pPr>
            <a:r>
              <a:rPr lang="en-US" altLang="zh-CN" dirty="0">
                <a:solidFill>
                  <a:schemeClr val="tx1">
                    <a:lumMod val="50000"/>
                  </a:schemeClr>
                </a:solidFill>
              </a:rPr>
              <a:t>Barry J. Marshall receiving his Nobel Prize from His Majesty the King Carl XVI Gustaf of Sweden at the Stockholm Concert Hall, 10 December 2004.</a:t>
            </a:r>
            <a:endParaRPr lang="zh-CN" altLang="en-US" dirty="0">
              <a:solidFill>
                <a:schemeClr val="tx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消化系统衰老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小肠的衰老</a:t>
            </a:r>
          </a:p>
        </p:txBody>
      </p:sp>
      <p:sp>
        <p:nvSpPr>
          <p:cNvPr id="23" name="Rectangle 5">
            <a:extLst>
              <a:ext uri="{FF2B5EF4-FFF2-40B4-BE49-F238E27FC236}">
                <a16:creationId xmlns:a16="http://schemas.microsoft.com/office/drawing/2014/main" id="{A220BFE5-39C1-46AB-A987-ED11AB1B4C38}"/>
              </a:ext>
            </a:extLst>
          </p:cNvPr>
          <p:cNvSpPr>
            <a:spLocks noChangeArrowheads="1"/>
          </p:cNvSpPr>
          <p:nvPr/>
        </p:nvSpPr>
        <p:spPr bwMode="auto">
          <a:xfrm>
            <a:off x="240323" y="2205038"/>
            <a:ext cx="8640000" cy="79216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solidFill>
                  <a:srgbClr val="333399"/>
                </a:solidFill>
              </a:rPr>
              <a:t>小肠绒毛变宽和卷曲，并显著缩短</a:t>
            </a:r>
            <a:r>
              <a:rPr lang="zh-CN" altLang="en-US" dirty="0">
                <a:solidFill>
                  <a:srgbClr val="333399"/>
                </a:solidFill>
              </a:rPr>
              <a:t> </a:t>
            </a:r>
            <a:r>
              <a:rPr lang="zh-CN" altLang="en-US" b="1" dirty="0">
                <a:solidFill>
                  <a:srgbClr val="333399"/>
                </a:solidFill>
                <a:sym typeface="Wingdings" panose="05000000000000000000" pitchFamily="2" charset="2"/>
              </a:rPr>
              <a:t></a:t>
            </a:r>
            <a:r>
              <a:rPr lang="zh-CN" altLang="en-US" dirty="0">
                <a:solidFill>
                  <a:srgbClr val="333399"/>
                </a:solidFill>
              </a:rPr>
              <a:t>吸收面积</a:t>
            </a:r>
            <a:r>
              <a:rPr lang="zh-CN" altLang="en-US" b="1" dirty="0">
                <a:solidFill>
                  <a:srgbClr val="333399"/>
                </a:solidFill>
              </a:rPr>
              <a:t>↓</a:t>
            </a:r>
            <a:r>
              <a:rPr lang="zh-CN" altLang="en-US" b="1" dirty="0">
                <a:solidFill>
                  <a:srgbClr val="333399"/>
                </a:solidFill>
                <a:sym typeface="Wingdings" panose="05000000000000000000" pitchFamily="2" charset="2"/>
              </a:rPr>
              <a:t></a:t>
            </a:r>
            <a:r>
              <a:rPr lang="zh-CN" altLang="en-US" b="1" dirty="0">
                <a:solidFill>
                  <a:srgbClr val="333399"/>
                </a:solidFill>
                <a:latin typeface="宋体" panose="02010600030101010101" pitchFamily="2" charset="-122"/>
              </a:rPr>
              <a:t>某些</a:t>
            </a:r>
            <a:r>
              <a:rPr lang="zh-CN" altLang="en-US" b="1" u="sng" dirty="0">
                <a:solidFill>
                  <a:srgbClr val="FF0000"/>
                </a:solidFill>
                <a:latin typeface="宋体" panose="02010600030101010101" pitchFamily="2" charset="-122"/>
              </a:rPr>
              <a:t>特殊</a:t>
            </a:r>
            <a:r>
              <a:rPr lang="zh-CN" altLang="en-US" b="1" dirty="0">
                <a:solidFill>
                  <a:srgbClr val="333399"/>
                </a:solidFill>
                <a:latin typeface="宋体" panose="02010600030101010101" pitchFamily="2" charset="-122"/>
              </a:rPr>
              <a:t>物质（如</a:t>
            </a:r>
            <a:r>
              <a:rPr lang="zh-CN" altLang="en-US" dirty="0"/>
              <a:t>钙和维生素</a:t>
            </a:r>
            <a:r>
              <a:rPr lang="en-US" altLang="zh-CN" dirty="0"/>
              <a:t>B12 </a:t>
            </a:r>
            <a:r>
              <a:rPr lang="zh-CN" altLang="en-US" b="1" dirty="0">
                <a:solidFill>
                  <a:srgbClr val="333399"/>
                </a:solidFill>
                <a:latin typeface="宋体" panose="02010600030101010101" pitchFamily="2" charset="-122"/>
              </a:rPr>
              <a:t>）的吸收能力</a:t>
            </a:r>
            <a:r>
              <a:rPr lang="zh-CN" altLang="en-US" b="1" dirty="0">
                <a:solidFill>
                  <a:srgbClr val="333399"/>
                </a:solidFill>
              </a:rPr>
              <a:t>↓</a:t>
            </a:r>
            <a:endParaRPr lang="zh-CN" altLang="en-US" b="1" dirty="0">
              <a:solidFill>
                <a:srgbClr val="333399"/>
              </a:solidFill>
              <a:sym typeface="Wingdings" panose="05000000000000000000" pitchFamily="2" charset="2"/>
            </a:endParaRPr>
          </a:p>
        </p:txBody>
      </p:sp>
      <p:sp>
        <p:nvSpPr>
          <p:cNvPr id="24" name="Line 9">
            <a:extLst>
              <a:ext uri="{FF2B5EF4-FFF2-40B4-BE49-F238E27FC236}">
                <a16:creationId xmlns:a16="http://schemas.microsoft.com/office/drawing/2014/main" id="{D31830C2-E696-46EF-9350-6444FC0040A3}"/>
              </a:ext>
            </a:extLst>
          </p:cNvPr>
          <p:cNvSpPr>
            <a:spLocks noChangeShapeType="1"/>
          </p:cNvSpPr>
          <p:nvPr/>
        </p:nvSpPr>
        <p:spPr bwMode="auto">
          <a:xfrm>
            <a:off x="288924" y="3252227"/>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11">
            <a:extLst>
              <a:ext uri="{FF2B5EF4-FFF2-40B4-BE49-F238E27FC236}">
                <a16:creationId xmlns:a16="http://schemas.microsoft.com/office/drawing/2014/main" id="{E7C52B85-C49B-4DE2-A377-FEA88F7D69E5}"/>
              </a:ext>
            </a:extLst>
          </p:cNvPr>
          <p:cNvSpPr>
            <a:spLocks noChangeArrowheads="1"/>
          </p:cNvSpPr>
          <p:nvPr/>
        </p:nvSpPr>
        <p:spPr bwMode="auto">
          <a:xfrm>
            <a:off x="275521" y="4308475"/>
            <a:ext cx="8640000" cy="10890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solidFill>
                  <a:srgbClr val="FF0000"/>
                </a:solidFill>
              </a:rPr>
              <a:t>胰腺</a:t>
            </a:r>
            <a:r>
              <a:rPr lang="zh-CN" altLang="en-US" b="1" dirty="0">
                <a:solidFill>
                  <a:srgbClr val="333399"/>
                </a:solidFill>
              </a:rPr>
              <a:t>萎缩，胰岛细胞变性，加之进入十二指肠的盐酸少甚至缺如，不能引起促胰液素释放</a:t>
            </a:r>
            <a:r>
              <a:rPr lang="zh-CN" altLang="en-US" b="1" dirty="0">
                <a:solidFill>
                  <a:srgbClr val="333399"/>
                </a:solidFill>
                <a:sym typeface="Wingdings" panose="05000000000000000000" pitchFamily="2" charset="2"/>
              </a:rPr>
              <a:t></a:t>
            </a:r>
            <a:r>
              <a:rPr lang="zh-CN" altLang="en-US" b="1" dirty="0">
                <a:solidFill>
                  <a:srgbClr val="333399"/>
                </a:solidFill>
              </a:rPr>
              <a:t>致使胰液分泌↓</a:t>
            </a:r>
            <a:r>
              <a:rPr lang="zh-CN" altLang="en-US" b="1" dirty="0">
                <a:solidFill>
                  <a:srgbClr val="333399"/>
                </a:solidFill>
                <a:sym typeface="Wingdings" panose="05000000000000000000" pitchFamily="2" charset="2"/>
              </a:rPr>
              <a:t></a:t>
            </a:r>
            <a:r>
              <a:rPr lang="zh-CN" altLang="en-US" b="1" dirty="0">
                <a:solidFill>
                  <a:srgbClr val="333399"/>
                </a:solidFill>
              </a:rPr>
              <a:t>严重影响淀粉、蛋白质、脂肪等的消化和吸收；</a:t>
            </a:r>
          </a:p>
        </p:txBody>
      </p:sp>
      <p:sp>
        <p:nvSpPr>
          <p:cNvPr id="26" name="Rectangle 12">
            <a:extLst>
              <a:ext uri="{FF2B5EF4-FFF2-40B4-BE49-F238E27FC236}">
                <a16:creationId xmlns:a16="http://schemas.microsoft.com/office/drawing/2014/main" id="{96390BFB-1185-4AF7-A8C3-86CD252D4ADC}"/>
              </a:ext>
            </a:extLst>
          </p:cNvPr>
          <p:cNvSpPr>
            <a:spLocks noChangeArrowheads="1"/>
          </p:cNvSpPr>
          <p:nvPr/>
        </p:nvSpPr>
        <p:spPr bwMode="auto">
          <a:xfrm>
            <a:off x="292985" y="5608637"/>
            <a:ext cx="8640000" cy="86836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a:solidFill>
                  <a:srgbClr val="FF0000"/>
                </a:solidFill>
              </a:rPr>
              <a:t>胆囊及胆管</a:t>
            </a:r>
            <a:r>
              <a:rPr lang="zh-CN" altLang="en-US" b="1">
                <a:solidFill>
                  <a:srgbClr val="333399"/>
                </a:solidFill>
              </a:rPr>
              <a:t>变厚，弹性降低，胆囊常下垂，胆汁减少而粘稠，含大量胆固醇，功能减弱，易发生胆囊炎和胆结石</a:t>
            </a:r>
          </a:p>
        </p:txBody>
      </p:sp>
      <p:sp>
        <p:nvSpPr>
          <p:cNvPr id="27" name="Line 13">
            <a:extLst>
              <a:ext uri="{FF2B5EF4-FFF2-40B4-BE49-F238E27FC236}">
                <a16:creationId xmlns:a16="http://schemas.microsoft.com/office/drawing/2014/main" id="{6AD762F3-1EBC-4B31-B051-698755CD677C}"/>
              </a:ext>
            </a:extLst>
          </p:cNvPr>
          <p:cNvSpPr>
            <a:spLocks noChangeShapeType="1"/>
          </p:cNvSpPr>
          <p:nvPr/>
        </p:nvSpPr>
        <p:spPr bwMode="auto">
          <a:xfrm>
            <a:off x="252575" y="1910862"/>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Rectangle 15">
            <a:extLst>
              <a:ext uri="{FF2B5EF4-FFF2-40B4-BE49-F238E27FC236}">
                <a16:creationId xmlns:a16="http://schemas.microsoft.com/office/drawing/2014/main" id="{13883CEB-B5E5-4399-924E-024646B168A7}"/>
              </a:ext>
            </a:extLst>
          </p:cNvPr>
          <p:cNvSpPr>
            <a:spLocks noChangeArrowheads="1"/>
          </p:cNvSpPr>
          <p:nvPr/>
        </p:nvSpPr>
        <p:spPr bwMode="auto">
          <a:xfrm>
            <a:off x="271339" y="3489325"/>
            <a:ext cx="8640000" cy="5492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zh-CN" altLang="en-US" sz="3000" b="1" dirty="0">
                <a:solidFill>
                  <a:srgbClr val="FF0000"/>
                </a:solidFill>
                <a:effectLst>
                  <a:outerShdw blurRad="38100" dist="38100" dir="2700000" algn="tl">
                    <a:srgbClr val="000000"/>
                  </a:outerShdw>
                </a:effectLst>
                <a:latin typeface="华文隶书" pitchFamily="2" charset="-122"/>
                <a:ea typeface="华文隶书" pitchFamily="2" charset="-122"/>
              </a:rPr>
              <a:t>帮助小肠消化食物的器官的老化</a:t>
            </a:r>
          </a:p>
        </p:txBody>
      </p:sp>
    </p:spTree>
    <p:extLst>
      <p:ext uri="{BB962C8B-B14F-4D97-AF65-F5344CB8AC3E}">
        <p14:creationId xmlns:p14="http://schemas.microsoft.com/office/powerpoint/2010/main" val="4075365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Left)">
                                      <p:cBhvr>
                                        <p:cTn id="11" dur="500"/>
                                        <p:tgtEl>
                                          <p:spTgt spid="27"/>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slide(fromLeft)">
                                      <p:cBhvr>
                                        <p:cTn id="15" dur="500"/>
                                        <p:tgtEl>
                                          <p:spTgt spid="23"/>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slide(fromLeft)">
                                      <p:cBhvr>
                                        <p:cTn id="19" dur="500"/>
                                        <p:tgtEl>
                                          <p:spTgt spid="24"/>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lide(fromTop)">
                                      <p:cBhvr>
                                        <p:cTn id="22" dur="500"/>
                                        <p:tgtEl>
                                          <p:spTgt spid="28"/>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slide(fromLeft)">
                                      <p:cBhvr>
                                        <p:cTn id="26" dur="500"/>
                                        <p:tgtEl>
                                          <p:spTgt spid="25"/>
                                        </p:tgtEl>
                                      </p:cBhvr>
                                    </p:animEffect>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slide(fromLef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5" grpId="0" animBg="1" autoUpdateAnimBg="0"/>
      <p:bldP spid="26" grpId="0" animBg="1" autoUpdateAnimBg="0"/>
      <p:bldP spid="28"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txBox="1">
            <a:spLocks noGrp="1" noChangeArrowheads="1"/>
          </p:cNvSpPr>
          <p:nvPr/>
        </p:nvSpPr>
        <p:spPr bwMode="auto">
          <a:xfrm>
            <a:off x="7985125" y="62230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spcBef>
                <a:spcPct val="50000"/>
              </a:spcBef>
              <a:defRPr/>
            </a:pPr>
            <a:fld id="{01C7A13D-98BF-40FD-A6A1-BD0CEA4EF30E}" type="slidenum">
              <a:rPr lang="en-US" sz="1400" b="1">
                <a:solidFill>
                  <a:srgbClr val="3366CC"/>
                </a:solidFill>
                <a:effectLst>
                  <a:outerShdw blurRad="38100" dist="38100" dir="2700000" algn="tl">
                    <a:srgbClr val="000000"/>
                  </a:outerShdw>
                </a:effectLst>
              </a:rPr>
              <a:pPr algn="r" eaLnBrk="1" hangingPunct="1">
                <a:spcBef>
                  <a:spcPct val="50000"/>
                </a:spcBef>
                <a:defRPr/>
              </a:pPr>
              <a:t>48</a:t>
            </a:fld>
            <a:endParaRPr lang="en-US" sz="1400" b="1">
              <a:solidFill>
                <a:srgbClr val="3366CC"/>
              </a:solidFill>
              <a:effectLst>
                <a:outerShdw blurRad="38100" dist="38100" dir="2700000" algn="tl">
                  <a:srgbClr val="000000"/>
                </a:outerShdw>
              </a:effectLst>
            </a:endParaRPr>
          </a:p>
        </p:txBody>
      </p:sp>
      <p:sp>
        <p:nvSpPr>
          <p:cNvPr id="126979" name="Rectangle 2"/>
          <p:cNvSpPr>
            <a:spLocks noChangeArrowheads="1"/>
          </p:cNvSpPr>
          <p:nvPr/>
        </p:nvSpPr>
        <p:spPr bwMode="auto">
          <a:xfrm>
            <a:off x="971550" y="549275"/>
            <a:ext cx="7488238" cy="677863"/>
          </a:xfrm>
          <a:prstGeom prst="rect">
            <a:avLst/>
          </a:prstGeom>
          <a:solidFill>
            <a:schemeClr val="accent2"/>
          </a:solidFill>
          <a:ln>
            <a:noFill/>
          </a:ln>
          <a:effectLst>
            <a:outerShdw dist="35921" dir="2700000" algn="ctr" rotWithShape="0">
              <a:schemeClr val="hlink"/>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defRPr/>
            </a:pPr>
            <a:r>
              <a:rPr lang="en-US" sz="4400" b="1" dirty="0">
                <a:solidFill>
                  <a:srgbClr val="FFFFCC"/>
                </a:solidFill>
                <a:effectLst>
                  <a:outerShdw blurRad="38100" dist="38100" dir="2700000" algn="tl">
                    <a:srgbClr val="000000"/>
                  </a:outerShdw>
                </a:effectLst>
                <a:latin typeface="隶书" pitchFamily="49" charset="-122"/>
                <a:ea typeface="隶书" pitchFamily="49" charset="-122"/>
              </a:rPr>
              <a:t>4.3.1</a:t>
            </a:r>
            <a:r>
              <a:rPr lang="zh-CN" altLang="en-US" sz="4400" b="1" dirty="0">
                <a:solidFill>
                  <a:srgbClr val="FFFFCC"/>
                </a:solidFill>
                <a:effectLst>
                  <a:outerShdw blurRad="38100" dist="38100" dir="2700000" algn="tl">
                    <a:srgbClr val="000000"/>
                  </a:outerShdw>
                </a:effectLst>
                <a:latin typeface="隶书" pitchFamily="49" charset="-122"/>
                <a:ea typeface="隶书" pitchFamily="49" charset="-122"/>
              </a:rPr>
              <a:t>消化系统的衰老</a:t>
            </a:r>
          </a:p>
        </p:txBody>
      </p:sp>
      <p:sp>
        <p:nvSpPr>
          <p:cNvPr id="126980" name="Rectangle 5"/>
          <p:cNvSpPr>
            <a:spLocks noChangeArrowheads="1"/>
          </p:cNvSpPr>
          <p:nvPr/>
        </p:nvSpPr>
        <p:spPr bwMode="auto">
          <a:xfrm>
            <a:off x="611188" y="2205038"/>
            <a:ext cx="8208962" cy="79216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dirty="0">
                <a:solidFill>
                  <a:srgbClr val="333399"/>
                </a:solidFill>
              </a:rPr>
              <a:t>小肠绒毛变宽和卷曲，并显著缩短</a:t>
            </a:r>
            <a:r>
              <a:rPr lang="zh-CN" altLang="en-US" dirty="0">
                <a:solidFill>
                  <a:srgbClr val="333399"/>
                </a:solidFill>
              </a:rPr>
              <a:t> </a:t>
            </a:r>
            <a:r>
              <a:rPr lang="zh-CN" altLang="en-US" b="1" dirty="0">
                <a:solidFill>
                  <a:srgbClr val="333399"/>
                </a:solidFill>
                <a:sym typeface="Wingdings" panose="05000000000000000000" pitchFamily="2" charset="2"/>
              </a:rPr>
              <a:t></a:t>
            </a:r>
            <a:r>
              <a:rPr lang="zh-CN" altLang="en-US" dirty="0">
                <a:solidFill>
                  <a:srgbClr val="333399"/>
                </a:solidFill>
              </a:rPr>
              <a:t>吸收面积</a:t>
            </a:r>
            <a:r>
              <a:rPr lang="zh-CN" altLang="en-US" b="1" dirty="0">
                <a:solidFill>
                  <a:srgbClr val="333399"/>
                </a:solidFill>
              </a:rPr>
              <a:t>↓</a:t>
            </a:r>
            <a:r>
              <a:rPr lang="zh-CN" altLang="en-US" b="1" dirty="0">
                <a:solidFill>
                  <a:srgbClr val="333399"/>
                </a:solidFill>
                <a:sym typeface="Wingdings" panose="05000000000000000000" pitchFamily="2" charset="2"/>
              </a:rPr>
              <a:t></a:t>
            </a:r>
            <a:r>
              <a:rPr lang="zh-CN" altLang="en-US" b="1" dirty="0">
                <a:solidFill>
                  <a:srgbClr val="333399"/>
                </a:solidFill>
                <a:latin typeface="宋体" panose="02010600030101010101" pitchFamily="2" charset="-122"/>
              </a:rPr>
              <a:t>某些</a:t>
            </a:r>
            <a:r>
              <a:rPr lang="zh-CN" altLang="en-US" b="1" u="sng" dirty="0">
                <a:solidFill>
                  <a:srgbClr val="FF0000"/>
                </a:solidFill>
                <a:latin typeface="宋体" panose="02010600030101010101" pitchFamily="2" charset="-122"/>
              </a:rPr>
              <a:t>特殊</a:t>
            </a:r>
            <a:r>
              <a:rPr lang="zh-CN" altLang="en-US" b="1" dirty="0">
                <a:solidFill>
                  <a:srgbClr val="333399"/>
                </a:solidFill>
                <a:latin typeface="宋体" panose="02010600030101010101" pitchFamily="2" charset="-122"/>
              </a:rPr>
              <a:t>物质（如</a:t>
            </a:r>
            <a:r>
              <a:rPr lang="zh-CN" altLang="en-US" dirty="0"/>
              <a:t>钙和维生素</a:t>
            </a:r>
            <a:r>
              <a:rPr lang="en-US" altLang="zh-CN" dirty="0"/>
              <a:t>B12 </a:t>
            </a:r>
            <a:r>
              <a:rPr lang="zh-CN" altLang="en-US" b="1" dirty="0">
                <a:solidFill>
                  <a:srgbClr val="333399"/>
                </a:solidFill>
                <a:latin typeface="宋体" panose="02010600030101010101" pitchFamily="2" charset="-122"/>
              </a:rPr>
              <a:t>）的吸收能力</a:t>
            </a:r>
            <a:r>
              <a:rPr lang="zh-CN" altLang="en-US" b="1" dirty="0">
                <a:solidFill>
                  <a:srgbClr val="333399"/>
                </a:solidFill>
              </a:rPr>
              <a:t>↓</a:t>
            </a:r>
            <a:endParaRPr lang="zh-CN" altLang="en-US" b="1" dirty="0">
              <a:solidFill>
                <a:srgbClr val="333399"/>
              </a:solidFill>
              <a:sym typeface="Wingdings" panose="05000000000000000000" pitchFamily="2" charset="2"/>
            </a:endParaRPr>
          </a:p>
        </p:txBody>
      </p:sp>
      <p:sp>
        <p:nvSpPr>
          <p:cNvPr id="126981" name="Line 9"/>
          <p:cNvSpPr>
            <a:spLocks noChangeShapeType="1"/>
          </p:cNvSpPr>
          <p:nvPr/>
        </p:nvSpPr>
        <p:spPr bwMode="auto">
          <a:xfrm>
            <a:off x="395288" y="3114675"/>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982" name="Rectangle 11"/>
          <p:cNvSpPr>
            <a:spLocks noChangeArrowheads="1"/>
          </p:cNvSpPr>
          <p:nvPr/>
        </p:nvSpPr>
        <p:spPr bwMode="auto">
          <a:xfrm>
            <a:off x="577850" y="3852863"/>
            <a:ext cx="8208963" cy="10890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a:solidFill>
                  <a:srgbClr val="FF0000"/>
                </a:solidFill>
              </a:rPr>
              <a:t>胰腺</a:t>
            </a:r>
            <a:r>
              <a:rPr lang="zh-CN" altLang="en-US" b="1">
                <a:solidFill>
                  <a:srgbClr val="333399"/>
                </a:solidFill>
              </a:rPr>
              <a:t>萎缩，胰岛细胞变性，加之进入十二指肠的盐酸少甚至缺如，不能引起促胰液素释放</a:t>
            </a:r>
            <a:r>
              <a:rPr lang="zh-CN" altLang="en-US" b="1">
                <a:solidFill>
                  <a:srgbClr val="333399"/>
                </a:solidFill>
                <a:sym typeface="Wingdings" panose="05000000000000000000" pitchFamily="2" charset="2"/>
              </a:rPr>
              <a:t></a:t>
            </a:r>
            <a:r>
              <a:rPr lang="zh-CN" altLang="en-US" b="1">
                <a:solidFill>
                  <a:srgbClr val="333399"/>
                </a:solidFill>
              </a:rPr>
              <a:t>致使胰液分泌↓</a:t>
            </a:r>
            <a:r>
              <a:rPr lang="zh-CN" altLang="en-US" b="1">
                <a:solidFill>
                  <a:srgbClr val="333399"/>
                </a:solidFill>
                <a:sym typeface="Wingdings" panose="05000000000000000000" pitchFamily="2" charset="2"/>
              </a:rPr>
              <a:t></a:t>
            </a:r>
            <a:r>
              <a:rPr lang="zh-CN" altLang="en-US" b="1">
                <a:solidFill>
                  <a:srgbClr val="333399"/>
                </a:solidFill>
              </a:rPr>
              <a:t>严重影响淀粉、蛋白质、脂肪等的消化和吸收；</a:t>
            </a:r>
          </a:p>
        </p:txBody>
      </p:sp>
      <p:sp>
        <p:nvSpPr>
          <p:cNvPr id="126983" name="Rectangle 12"/>
          <p:cNvSpPr>
            <a:spLocks noChangeArrowheads="1"/>
          </p:cNvSpPr>
          <p:nvPr/>
        </p:nvSpPr>
        <p:spPr bwMode="auto">
          <a:xfrm>
            <a:off x="595313" y="5153025"/>
            <a:ext cx="8208962" cy="86836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Char char="Ø"/>
            </a:pPr>
            <a:r>
              <a:rPr lang="zh-CN" altLang="en-US" b="1">
                <a:solidFill>
                  <a:srgbClr val="FF0000"/>
                </a:solidFill>
              </a:rPr>
              <a:t>胆囊及胆管</a:t>
            </a:r>
            <a:r>
              <a:rPr lang="zh-CN" altLang="en-US" b="1">
                <a:solidFill>
                  <a:srgbClr val="333399"/>
                </a:solidFill>
              </a:rPr>
              <a:t>变厚，弹性降低，胆囊常下垂，胆汁减少而粘稠，含大量胆固醇，功能减弱，易发生胆囊炎和胆结石</a:t>
            </a:r>
          </a:p>
        </p:txBody>
      </p:sp>
      <p:sp>
        <p:nvSpPr>
          <p:cNvPr id="126984" name="Line 13"/>
          <p:cNvSpPr>
            <a:spLocks noChangeShapeType="1"/>
          </p:cNvSpPr>
          <p:nvPr/>
        </p:nvSpPr>
        <p:spPr bwMode="auto">
          <a:xfrm>
            <a:off x="452438" y="2057400"/>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985" name="Rectangle 14"/>
          <p:cNvSpPr>
            <a:spLocks noChangeArrowheads="1"/>
          </p:cNvSpPr>
          <p:nvPr/>
        </p:nvSpPr>
        <p:spPr bwMode="auto">
          <a:xfrm>
            <a:off x="685800" y="1454150"/>
            <a:ext cx="8001000" cy="579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zh-CN" altLang="en-US" sz="3200" b="1" dirty="0">
                <a:solidFill>
                  <a:srgbClr val="FF0000"/>
                </a:solidFill>
                <a:effectLst>
                  <a:outerShdw blurRad="38100" dist="38100" dir="2700000" algn="tl">
                    <a:srgbClr val="000000"/>
                  </a:outerShdw>
                </a:effectLst>
                <a:latin typeface="华文隶书" pitchFamily="2" charset="-122"/>
                <a:ea typeface="华文隶书" pitchFamily="2" charset="-122"/>
              </a:rPr>
              <a:t>小肠的衰老</a:t>
            </a:r>
          </a:p>
        </p:txBody>
      </p:sp>
      <p:sp>
        <p:nvSpPr>
          <p:cNvPr id="126986" name="Rectangle 15"/>
          <p:cNvSpPr>
            <a:spLocks noChangeArrowheads="1"/>
          </p:cNvSpPr>
          <p:nvPr/>
        </p:nvSpPr>
        <p:spPr bwMode="auto">
          <a:xfrm>
            <a:off x="684213" y="3157538"/>
            <a:ext cx="8001000" cy="5492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zh-CN" altLang="en-US" sz="3000" b="1">
                <a:solidFill>
                  <a:srgbClr val="FF0000"/>
                </a:solidFill>
                <a:effectLst>
                  <a:outerShdw blurRad="38100" dist="38100" dir="2700000" algn="tl">
                    <a:srgbClr val="000000"/>
                  </a:outerShdw>
                </a:effectLst>
                <a:latin typeface="华文隶书" pitchFamily="2" charset="-122"/>
                <a:ea typeface="华文隶书" pitchFamily="2" charset="-122"/>
              </a:rPr>
              <a:t>帮助小肠消化食物的器官的老化</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26985"/>
                                        </p:tgtEl>
                                        <p:attrNameLst>
                                          <p:attrName>style.visibility</p:attrName>
                                        </p:attrNameLst>
                                      </p:cBhvr>
                                      <p:to>
                                        <p:strVal val="visible"/>
                                      </p:to>
                                    </p:set>
                                    <p:animEffect transition="in" filter="slide(fromLeft)">
                                      <p:cBhvr>
                                        <p:cTn id="7" dur="500"/>
                                        <p:tgtEl>
                                          <p:spTgt spid="126985"/>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126984"/>
                                        </p:tgtEl>
                                        <p:attrNameLst>
                                          <p:attrName>style.visibility</p:attrName>
                                        </p:attrNameLst>
                                      </p:cBhvr>
                                      <p:to>
                                        <p:strVal val="visible"/>
                                      </p:to>
                                    </p:set>
                                    <p:animEffect transition="in" filter="slide(fromLeft)">
                                      <p:cBhvr>
                                        <p:cTn id="11" dur="500"/>
                                        <p:tgtEl>
                                          <p:spTgt spid="126984"/>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6980"/>
                                        </p:tgtEl>
                                        <p:attrNameLst>
                                          <p:attrName>style.visibility</p:attrName>
                                        </p:attrNameLst>
                                      </p:cBhvr>
                                      <p:to>
                                        <p:strVal val="visible"/>
                                      </p:to>
                                    </p:set>
                                    <p:animEffect transition="in" filter="slide(fromLeft)">
                                      <p:cBhvr>
                                        <p:cTn id="15" dur="500"/>
                                        <p:tgtEl>
                                          <p:spTgt spid="126980"/>
                                        </p:tgtEl>
                                      </p:cBhvr>
                                    </p:animEffect>
                                  </p:childTnLst>
                                </p:cTn>
                              </p:par>
                            </p:childTnLst>
                          </p:cTn>
                        </p:par>
                        <p:par>
                          <p:cTn id="16" fill="hold" nodeType="afterGroup">
                            <p:stCondLst>
                              <p:cond delay="1500"/>
                            </p:stCondLst>
                            <p:childTnLst>
                              <p:par>
                                <p:cTn id="17" presetID="12" presetClass="entr" presetSubtype="8" fill="hold" nodeType="afterEffect">
                                  <p:stCondLst>
                                    <p:cond delay="0"/>
                                  </p:stCondLst>
                                  <p:childTnLst>
                                    <p:set>
                                      <p:cBhvr>
                                        <p:cTn id="18" dur="1" fill="hold">
                                          <p:stCondLst>
                                            <p:cond delay="0"/>
                                          </p:stCondLst>
                                        </p:cTn>
                                        <p:tgtEl>
                                          <p:spTgt spid="126981"/>
                                        </p:tgtEl>
                                        <p:attrNameLst>
                                          <p:attrName>style.visibility</p:attrName>
                                        </p:attrNameLst>
                                      </p:cBhvr>
                                      <p:to>
                                        <p:strVal val="visible"/>
                                      </p:to>
                                    </p:set>
                                    <p:animEffect transition="in" filter="slide(fromLeft)">
                                      <p:cBhvr>
                                        <p:cTn id="19" dur="500"/>
                                        <p:tgtEl>
                                          <p:spTgt spid="126981"/>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126986"/>
                                        </p:tgtEl>
                                        <p:attrNameLst>
                                          <p:attrName>style.visibility</p:attrName>
                                        </p:attrNameLst>
                                      </p:cBhvr>
                                      <p:to>
                                        <p:strVal val="visible"/>
                                      </p:to>
                                    </p:set>
                                    <p:animEffect transition="in" filter="slide(fromTop)">
                                      <p:cBhvr>
                                        <p:cTn id="22" dur="500"/>
                                        <p:tgtEl>
                                          <p:spTgt spid="126986"/>
                                        </p:tgtEl>
                                      </p:cBhvr>
                                    </p:animEffect>
                                  </p:childTnLst>
                                </p:cTn>
                              </p:par>
                            </p:childTnLst>
                          </p:cTn>
                        </p:par>
                        <p:par>
                          <p:cTn id="23" fill="hold" nodeType="afterGroup">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126982"/>
                                        </p:tgtEl>
                                        <p:attrNameLst>
                                          <p:attrName>style.visibility</p:attrName>
                                        </p:attrNameLst>
                                      </p:cBhvr>
                                      <p:to>
                                        <p:strVal val="visible"/>
                                      </p:to>
                                    </p:set>
                                    <p:animEffect transition="in" filter="slide(fromLeft)">
                                      <p:cBhvr>
                                        <p:cTn id="26" dur="500"/>
                                        <p:tgtEl>
                                          <p:spTgt spid="126982"/>
                                        </p:tgtEl>
                                      </p:cBhvr>
                                    </p:animEffect>
                                  </p:childTnLst>
                                </p:cTn>
                              </p:par>
                            </p:childTnLst>
                          </p:cTn>
                        </p:par>
                        <p:par>
                          <p:cTn id="27" fill="hold" nodeType="afterGroup">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126983"/>
                                        </p:tgtEl>
                                        <p:attrNameLst>
                                          <p:attrName>style.visibility</p:attrName>
                                        </p:attrNameLst>
                                      </p:cBhvr>
                                      <p:to>
                                        <p:strVal val="visible"/>
                                      </p:to>
                                    </p:set>
                                    <p:animEffect transition="in" filter="slide(fromLeft)">
                                      <p:cBhvr>
                                        <p:cTn id="30" dur="500"/>
                                        <p:tgtEl>
                                          <p:spTgt spid="126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animBg="1" autoUpdateAnimBg="0"/>
      <p:bldP spid="126982" grpId="0" animBg="1" autoUpdateAnimBg="0"/>
      <p:bldP spid="126983" grpId="0" animBg="1" autoUpdateAnimBg="0"/>
      <p:bldP spid="126985" grpId="0" animBg="1" autoUpdateAnimBg="0"/>
      <p:bldP spid="12698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975401BE-7642-4286-94D5-D0DB6DD9B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902" y="1709518"/>
            <a:ext cx="5641342" cy="468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消化系统衰老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29666"/>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GB" altLang="zh-CN" sz="3600" b="1" dirty="0">
                <a:solidFill>
                  <a:srgbClr val="FF0000"/>
                </a:solidFill>
              </a:rPr>
              <a:t>Microbiota and aging</a:t>
            </a:r>
          </a:p>
        </p:txBody>
      </p:sp>
      <p:pic>
        <p:nvPicPr>
          <p:cNvPr id="7" name="Picture 2">
            <a:extLst>
              <a:ext uri="{FF2B5EF4-FFF2-40B4-BE49-F238E27FC236}">
                <a16:creationId xmlns:a16="http://schemas.microsoft.com/office/drawing/2014/main" id="{367850D1-CBC6-4220-AA22-57890D499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5583775"/>
            <a:ext cx="1226880" cy="652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4">
            <a:extLst>
              <a:ext uri="{FF2B5EF4-FFF2-40B4-BE49-F238E27FC236}">
                <a16:creationId xmlns:a16="http://schemas.microsoft.com/office/drawing/2014/main" id="{8567819C-BD87-4DDB-9B0D-178A5B3C3FA7}"/>
              </a:ext>
            </a:extLst>
          </p:cNvPr>
          <p:cNvSpPr txBox="1">
            <a:spLocks noChangeArrowheads="1"/>
          </p:cNvSpPr>
          <p:nvPr/>
        </p:nvSpPr>
        <p:spPr bwMode="auto">
          <a:xfrm>
            <a:off x="41276" y="6410446"/>
            <a:ext cx="9061450" cy="33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zh-CN" sz="2000" b="1" dirty="0">
                <a:latin typeface="Arial" panose="020B0604020202020204" pitchFamily="34" charset="0"/>
              </a:rPr>
              <a:t>Paul W. O’Toole, and Ian B. Jeffery Science </a:t>
            </a:r>
            <a:r>
              <a:rPr lang="en-GB" altLang="zh-CN" sz="2000" b="1" dirty="0">
                <a:solidFill>
                  <a:srgbClr val="FF0000"/>
                </a:solidFill>
                <a:latin typeface="Arial" panose="020B0604020202020204" pitchFamily="34" charset="0"/>
              </a:rPr>
              <a:t>2015</a:t>
            </a:r>
            <a:r>
              <a:rPr lang="en-GB" altLang="zh-CN" sz="2000" b="1" dirty="0">
                <a:latin typeface="Arial" panose="020B0604020202020204" pitchFamily="34" charset="0"/>
              </a:rPr>
              <a:t>;350:1214-1215</a:t>
            </a:r>
          </a:p>
        </p:txBody>
      </p:sp>
    </p:spTree>
    <p:extLst>
      <p:ext uri="{BB962C8B-B14F-4D97-AF65-F5344CB8AC3E}">
        <p14:creationId xmlns:p14="http://schemas.microsoft.com/office/powerpoint/2010/main" val="2795050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nodePh="1">
                                  <p:stCondLst>
                                    <p:cond delay="0"/>
                                  </p:stCondLst>
                                  <p:endCondLst>
                                    <p:cond evt="begin" delay="0">
                                      <p:tn val="5"/>
                                    </p:cond>
                                  </p:end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210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en-US" altLang="zh-CN" sz="3200" b="1" dirty="0"/>
              <a:t>September15, </a:t>
            </a:r>
            <a:r>
              <a:rPr lang="en-US" altLang="zh-CN" sz="3200" b="1" cap="all" dirty="0">
                <a:solidFill>
                  <a:srgbClr val="C00000"/>
                </a:solidFill>
              </a:rPr>
              <a:t>WORLD LYMPHOMA DAY</a:t>
            </a:r>
            <a:endParaRPr lang="zh-CN" altLang="en-US" sz="3200" b="1" dirty="0">
              <a:solidFill>
                <a:srgbClr val="C00000"/>
              </a:solidFill>
            </a:endParaRP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172200"/>
            <a:ext cx="906145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3" name="图片 2">
            <a:extLst>
              <a:ext uri="{FF2B5EF4-FFF2-40B4-BE49-F238E27FC236}">
                <a16:creationId xmlns:a16="http://schemas.microsoft.com/office/drawing/2014/main" id="{24AD4BE8-8AAE-47BC-AEFF-906FF2610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77126"/>
            <a:ext cx="5040000" cy="4240800"/>
          </a:xfrm>
          <a:prstGeom prst="rect">
            <a:avLst/>
          </a:prstGeom>
        </p:spPr>
      </p:pic>
      <p:pic>
        <p:nvPicPr>
          <p:cNvPr id="5" name="图片 4">
            <a:extLst>
              <a:ext uri="{FF2B5EF4-FFF2-40B4-BE49-F238E27FC236}">
                <a16:creationId xmlns:a16="http://schemas.microsoft.com/office/drawing/2014/main" id="{D4944EB1-C0B6-4312-AAE8-4558F0B2B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056000"/>
            <a:ext cx="3907919" cy="5040000"/>
          </a:xfrm>
          <a:prstGeom prst="rect">
            <a:avLst/>
          </a:prstGeom>
        </p:spPr>
      </p:pic>
      <p:pic>
        <p:nvPicPr>
          <p:cNvPr id="8" name="图片 7">
            <a:extLst>
              <a:ext uri="{FF2B5EF4-FFF2-40B4-BE49-F238E27FC236}">
                <a16:creationId xmlns:a16="http://schemas.microsoft.com/office/drawing/2014/main" id="{726FFF67-00BA-4B1F-A709-845BC5757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0522" y="1065819"/>
            <a:ext cx="3937500" cy="5040000"/>
          </a:xfrm>
          <a:prstGeom prst="rect">
            <a:avLst/>
          </a:prstGeom>
        </p:spPr>
      </p:pic>
    </p:spTree>
    <p:extLst>
      <p:ext uri="{BB962C8B-B14F-4D97-AF65-F5344CB8AC3E}">
        <p14:creationId xmlns:p14="http://schemas.microsoft.com/office/powerpoint/2010/main" val="289099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8"/>
                                        </p:tgtEl>
                                        <p:attrNameLst>
                                          <p:attrName>ppt_w</p:attrName>
                                        </p:attrNameLst>
                                      </p:cBhvr>
                                      <p:tavLst>
                                        <p:tav tm="0">
                                          <p:val>
                                            <p:strVal val="ppt_w"/>
                                          </p:val>
                                        </p:tav>
                                        <p:tav tm="100000">
                                          <p:val>
                                            <p:fltVal val="0"/>
                                          </p:val>
                                        </p:tav>
                                      </p:tavLst>
                                    </p:anim>
                                    <p:anim calcmode="lin" valueType="num">
                                      <p:cBhvr>
                                        <p:cTn id="12" dur="500"/>
                                        <p:tgtEl>
                                          <p:spTgt spid="8"/>
                                        </p:tgtEl>
                                        <p:attrNameLst>
                                          <p:attrName>ppt_h</p:attrName>
                                        </p:attrNameLst>
                                      </p:cBhvr>
                                      <p:tavLst>
                                        <p:tav tm="0">
                                          <p:val>
                                            <p:strVal val="ppt_h"/>
                                          </p:val>
                                        </p:tav>
                                        <p:tav tm="100000">
                                          <p:val>
                                            <p:fltVal val="0"/>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其它系统衰老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C00000"/>
                </a:solidFill>
                <a:effectLst>
                  <a:outerShdw blurRad="38100" dist="38100" dir="2700000" algn="tl">
                    <a:srgbClr val="000000"/>
                  </a:outerShdw>
                </a:effectLst>
                <a:latin typeface="Arial Black" pitchFamily="34" charset="0"/>
                <a:ea typeface="隶书" pitchFamily="49" charset="-122"/>
              </a:rPr>
              <a:t>本节将要回答的问题</a:t>
            </a:r>
          </a:p>
        </p:txBody>
      </p:sp>
      <p:sp>
        <p:nvSpPr>
          <p:cNvPr id="10" name="Rectangle 2">
            <a:extLst>
              <a:ext uri="{FF2B5EF4-FFF2-40B4-BE49-F238E27FC236}">
                <a16:creationId xmlns:a16="http://schemas.microsoft.com/office/drawing/2014/main" id="{FFB9089A-5985-4FBC-8B12-11E608CEBD47}"/>
              </a:ext>
            </a:extLst>
          </p:cNvPr>
          <p:cNvSpPr>
            <a:spLocks noChangeArrowheads="1"/>
          </p:cNvSpPr>
          <p:nvPr/>
        </p:nvSpPr>
        <p:spPr bwMode="auto">
          <a:xfrm>
            <a:off x="5132388" y="2916237"/>
            <a:ext cx="3167062"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000" b="1">
                <a:solidFill>
                  <a:srgbClr val="333399"/>
                </a:solidFill>
              </a:rPr>
              <a:t>为何老人血液中废物和终尿中有用物质绝对量都增多？</a:t>
            </a:r>
            <a:endParaRPr lang="zh-CN" altLang="en-US" sz="2000" b="1">
              <a:solidFill>
                <a:srgbClr val="333399"/>
              </a:solidFill>
              <a:ea typeface="楷体_GB2312"/>
              <a:cs typeface="楷体_GB2312"/>
            </a:endParaRPr>
          </a:p>
          <a:p>
            <a:pPr eaLnBrk="1" hangingPunct="1"/>
            <a:endParaRPr lang="zh-CN" altLang="en-US" sz="2000" b="1">
              <a:ea typeface="楷体_GB2312"/>
              <a:cs typeface="楷体_GB2312"/>
            </a:endParaRPr>
          </a:p>
          <a:p>
            <a:r>
              <a:rPr lang="zh-CN" altLang="en-US" sz="2000" b="1">
                <a:solidFill>
                  <a:srgbClr val="000066"/>
                </a:solidFill>
              </a:rPr>
              <a:t>老人为何会出现残余尿↑，尿频甚至尿失禁？</a:t>
            </a:r>
          </a:p>
          <a:p>
            <a:endParaRPr lang="zh-CN" altLang="en-US" sz="2000" b="1">
              <a:solidFill>
                <a:srgbClr val="000066"/>
              </a:solidFill>
            </a:endParaRPr>
          </a:p>
          <a:p>
            <a:r>
              <a:rPr lang="zh-CN" altLang="en-US" sz="2000" b="1">
                <a:solidFill>
                  <a:srgbClr val="000066"/>
                </a:solidFill>
              </a:rPr>
              <a:t>男性、女性的生殖系统衰老的主要表现是什么</a:t>
            </a:r>
            <a:r>
              <a:rPr lang="zh-CN" altLang="en-US" sz="2000"/>
              <a:t> </a:t>
            </a:r>
            <a:r>
              <a:rPr lang="zh-CN" altLang="en-US" sz="2000" b="1">
                <a:solidFill>
                  <a:srgbClr val="000066"/>
                </a:solidFill>
              </a:rPr>
              <a:t>？</a:t>
            </a:r>
          </a:p>
        </p:txBody>
      </p:sp>
      <p:sp>
        <p:nvSpPr>
          <p:cNvPr id="13" name="Rectangle 3">
            <a:extLst>
              <a:ext uri="{FF2B5EF4-FFF2-40B4-BE49-F238E27FC236}">
                <a16:creationId xmlns:a16="http://schemas.microsoft.com/office/drawing/2014/main" id="{7A4BD0E0-848F-4B4A-8A71-7AA92F68D05A}"/>
              </a:ext>
            </a:extLst>
          </p:cNvPr>
          <p:cNvSpPr>
            <a:spLocks noChangeArrowheads="1"/>
          </p:cNvSpPr>
          <p:nvPr/>
        </p:nvSpPr>
        <p:spPr bwMode="auto">
          <a:xfrm>
            <a:off x="1155700" y="2916237"/>
            <a:ext cx="3167063"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eaLnBrk="1" hangingPunct="1">
              <a:spcBef>
                <a:spcPct val="70000"/>
              </a:spcBef>
            </a:pPr>
            <a:r>
              <a:rPr lang="zh-CN" altLang="en-US" b="1">
                <a:solidFill>
                  <a:srgbClr val="000066"/>
                </a:solidFill>
                <a:ea typeface="楷体_GB2312"/>
                <a:cs typeface="楷体_GB2312"/>
              </a:rPr>
              <a:t>口腔怎样衰老？</a:t>
            </a:r>
          </a:p>
          <a:p>
            <a:pPr algn="l" eaLnBrk="1" hangingPunct="1">
              <a:spcBef>
                <a:spcPct val="70000"/>
              </a:spcBef>
            </a:pPr>
            <a:r>
              <a:rPr lang="zh-CN" altLang="en-US" b="1">
                <a:solidFill>
                  <a:srgbClr val="000066"/>
                </a:solidFill>
                <a:ea typeface="楷体_GB2312"/>
                <a:cs typeface="楷体_GB2312"/>
              </a:rPr>
              <a:t>老人为何有时有烧心感觉</a:t>
            </a:r>
            <a:r>
              <a:rPr lang="en-US" altLang="zh-CN" b="1">
                <a:solidFill>
                  <a:srgbClr val="000066"/>
                </a:solidFill>
                <a:ea typeface="楷体_GB2312"/>
                <a:cs typeface="楷体_GB2312"/>
              </a:rPr>
              <a:t>?</a:t>
            </a:r>
            <a:r>
              <a:rPr lang="zh-CN" altLang="en-US" b="1">
                <a:solidFill>
                  <a:srgbClr val="000066"/>
                </a:solidFill>
                <a:ea typeface="楷体_GB2312"/>
                <a:cs typeface="楷体_GB2312"/>
              </a:rPr>
              <a:t>为何易患胃溃疡？</a:t>
            </a:r>
          </a:p>
          <a:p>
            <a:pPr algn="l" eaLnBrk="1" hangingPunct="1">
              <a:spcBef>
                <a:spcPct val="70000"/>
              </a:spcBef>
            </a:pPr>
            <a:r>
              <a:rPr lang="zh-CN" altLang="en-US" b="1">
                <a:solidFill>
                  <a:srgbClr val="000066"/>
                </a:solidFill>
                <a:ea typeface="楷体_GB2312"/>
                <a:cs typeface="楷体_GB2312"/>
              </a:rPr>
              <a:t>小肠、大肠及辅助腺是否衰老？怎样衰老？</a:t>
            </a:r>
          </a:p>
        </p:txBody>
      </p:sp>
      <p:sp>
        <p:nvSpPr>
          <p:cNvPr id="14" name="AutoShape 4">
            <a:extLst>
              <a:ext uri="{FF2B5EF4-FFF2-40B4-BE49-F238E27FC236}">
                <a16:creationId xmlns:a16="http://schemas.microsoft.com/office/drawing/2014/main" id="{4EB6C2BF-9FA8-42CF-B082-C4A107BF18F0}"/>
              </a:ext>
            </a:extLst>
          </p:cNvPr>
          <p:cNvSpPr>
            <a:spLocks noChangeArrowheads="1"/>
          </p:cNvSpPr>
          <p:nvPr/>
        </p:nvSpPr>
        <p:spPr bwMode="auto">
          <a:xfrm>
            <a:off x="4459288" y="2482850"/>
            <a:ext cx="600075" cy="288925"/>
          </a:xfrm>
          <a:prstGeom prst="rightArrow">
            <a:avLst>
              <a:gd name="adj1" fmla="val 50000"/>
              <a:gd name="adj2" fmla="val 51923"/>
            </a:avLst>
          </a:prstGeom>
          <a:solidFill>
            <a:schemeClr val="folHlink">
              <a:alpha val="79999"/>
            </a:schemeClr>
          </a:solidFill>
          <a:ln w="9525">
            <a:solidFill>
              <a:schemeClr val="folHlink"/>
            </a:solidFill>
            <a:miter lim="800000"/>
            <a:headEnd/>
            <a:tailEnd/>
          </a:ln>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5" name="Group 6">
            <a:extLst>
              <a:ext uri="{FF2B5EF4-FFF2-40B4-BE49-F238E27FC236}">
                <a16:creationId xmlns:a16="http://schemas.microsoft.com/office/drawing/2014/main" id="{3E32A711-F685-4806-9A1F-A4651499D759}"/>
              </a:ext>
            </a:extLst>
          </p:cNvPr>
          <p:cNvGrpSpPr>
            <a:grpSpLocks/>
          </p:cNvGrpSpPr>
          <p:nvPr/>
        </p:nvGrpSpPr>
        <p:grpSpPr bwMode="auto">
          <a:xfrm>
            <a:off x="1082675" y="2327275"/>
            <a:ext cx="3473450" cy="720725"/>
            <a:chOff x="0" y="0"/>
            <a:chExt cx="1542" cy="454"/>
          </a:xfrm>
        </p:grpSpPr>
        <p:pic>
          <p:nvPicPr>
            <p:cNvPr id="16" name="Picture 6" descr="矩形-2">
              <a:extLst>
                <a:ext uri="{FF2B5EF4-FFF2-40B4-BE49-F238E27FC236}">
                  <a16:creationId xmlns:a16="http://schemas.microsoft.com/office/drawing/2014/main" id="{2290EA10-F507-46E4-BD6F-15DF8FDED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
              <a:extLst>
                <a:ext uri="{FF2B5EF4-FFF2-40B4-BE49-F238E27FC236}">
                  <a16:creationId xmlns:a16="http://schemas.microsoft.com/office/drawing/2014/main" id="{E333073C-E3D5-48CD-BA68-CDCDD70D9207}"/>
                </a:ext>
              </a:extLst>
            </p:cNvPr>
            <p:cNvSpPr txBox="1">
              <a:spLocks noChangeArrowheads="1"/>
            </p:cNvSpPr>
            <p:nvPr/>
          </p:nvSpPr>
          <p:spPr bwMode="auto">
            <a:xfrm>
              <a:off x="168" y="22"/>
              <a:ext cx="1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sz="2800" b="1">
                  <a:solidFill>
                    <a:schemeClr val="folHlink"/>
                  </a:solidFill>
                  <a:effectLst>
                    <a:outerShdw blurRad="38100" dist="38100" dir="2700000" algn="tl">
                      <a:srgbClr val="000000"/>
                    </a:outerShdw>
                  </a:effectLst>
                  <a:ea typeface="楷体_GB2312" pitchFamily="1" charset="-122"/>
                </a:rPr>
                <a:t>消化系统</a:t>
              </a:r>
            </a:p>
          </p:txBody>
        </p:sp>
        <p:sp>
          <p:nvSpPr>
            <p:cNvPr id="18" name="AutoShape 8">
              <a:extLst>
                <a:ext uri="{FF2B5EF4-FFF2-40B4-BE49-F238E27FC236}">
                  <a16:creationId xmlns:a16="http://schemas.microsoft.com/office/drawing/2014/main" id="{B57A1ACF-C068-428C-ACCB-2AEA2BE49080}"/>
                </a:ext>
              </a:extLst>
            </p:cNvPr>
            <p:cNvSpPr>
              <a:spLocks noChangeArrowheads="1"/>
            </p:cNvSpPr>
            <p:nvPr/>
          </p:nvSpPr>
          <p:spPr bwMode="auto">
            <a:xfrm>
              <a:off x="91" y="137"/>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19" name="Group 10">
            <a:extLst>
              <a:ext uri="{FF2B5EF4-FFF2-40B4-BE49-F238E27FC236}">
                <a16:creationId xmlns:a16="http://schemas.microsoft.com/office/drawing/2014/main" id="{2C51AB8B-BDC6-4B1C-AAB0-0FA0EB90E85D}"/>
              </a:ext>
            </a:extLst>
          </p:cNvPr>
          <p:cNvGrpSpPr>
            <a:grpSpLocks/>
          </p:cNvGrpSpPr>
          <p:nvPr/>
        </p:nvGrpSpPr>
        <p:grpSpPr bwMode="auto">
          <a:xfrm>
            <a:off x="5059363" y="2333625"/>
            <a:ext cx="3473450" cy="725487"/>
            <a:chOff x="0" y="0"/>
            <a:chExt cx="1542" cy="457"/>
          </a:xfrm>
        </p:grpSpPr>
        <p:pic>
          <p:nvPicPr>
            <p:cNvPr id="20" name="Picture 10" descr="矩形-2">
              <a:extLst>
                <a:ext uri="{FF2B5EF4-FFF2-40B4-BE49-F238E27FC236}">
                  <a16:creationId xmlns:a16="http://schemas.microsoft.com/office/drawing/2014/main" id="{55D4E785-8BEF-456D-9067-04E408EF0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a:extLst>
                <a:ext uri="{FF2B5EF4-FFF2-40B4-BE49-F238E27FC236}">
                  <a16:creationId xmlns:a16="http://schemas.microsoft.com/office/drawing/2014/main" id="{3F05BB49-4930-457C-A89E-1D5BF0AC9F41}"/>
                </a:ext>
              </a:extLst>
            </p:cNvPr>
            <p:cNvSpPr txBox="1">
              <a:spLocks noChangeArrowheads="1"/>
            </p:cNvSpPr>
            <p:nvPr/>
          </p:nvSpPr>
          <p:spPr bwMode="auto">
            <a:xfrm>
              <a:off x="231" y="0"/>
              <a:ext cx="1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b="1">
                  <a:solidFill>
                    <a:schemeClr val="folHlink"/>
                  </a:solidFill>
                  <a:effectLst>
                    <a:outerShdw blurRad="38100" dist="38100" dir="2700000" algn="tl">
                      <a:srgbClr val="000000"/>
                    </a:outerShdw>
                  </a:effectLst>
                </a:rPr>
                <a:t>泌尿</a:t>
              </a:r>
              <a:r>
                <a:rPr lang="en-US" b="1">
                  <a:solidFill>
                    <a:schemeClr val="folHlink"/>
                  </a:solidFill>
                  <a:effectLst>
                    <a:outerShdw blurRad="38100" dist="38100" dir="2700000" algn="tl">
                      <a:srgbClr val="000000"/>
                    </a:outerShdw>
                  </a:effectLst>
                </a:rPr>
                <a:t>/</a:t>
              </a:r>
              <a:r>
                <a:rPr lang="zh-CN" altLang="en-US" b="1">
                  <a:solidFill>
                    <a:schemeClr val="folHlink"/>
                  </a:solidFill>
                  <a:effectLst>
                    <a:outerShdw blurRad="38100" dist="38100" dir="2700000" algn="tl">
                      <a:srgbClr val="000000"/>
                    </a:outerShdw>
                  </a:effectLst>
                </a:rPr>
                <a:t>生殖系统</a:t>
              </a:r>
            </a:p>
          </p:txBody>
        </p:sp>
        <p:sp>
          <p:nvSpPr>
            <p:cNvPr id="22" name="AutoShape 12">
              <a:extLst>
                <a:ext uri="{FF2B5EF4-FFF2-40B4-BE49-F238E27FC236}">
                  <a16:creationId xmlns:a16="http://schemas.microsoft.com/office/drawing/2014/main" id="{99FA5A14-E1F2-4DCA-8576-D1760522F46F}"/>
                </a:ext>
              </a:extLst>
            </p:cNvPr>
            <p:cNvSpPr>
              <a:spLocks noChangeArrowheads="1"/>
            </p:cNvSpPr>
            <p:nvPr/>
          </p:nvSpPr>
          <p:spPr bwMode="auto">
            <a:xfrm>
              <a:off x="91" y="140"/>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1705993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slide(from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9"/>
                    </p:tgtEl>
                  </p:cond>
                </p:stCondLst>
                <p:endSync evt="end" delay="0">
                  <p:rtn val="all"/>
                </p:endSync>
                <p:childTnLst>
                  <p:par>
                    <p:cTn id="13" fill="hold">
                      <p:stCondLst>
                        <p:cond delay="0"/>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To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xit" presetSubtype="1" fill="hold" grpId="1" nodeType="clickEffect">
                                  <p:stCondLst>
                                    <p:cond delay="0"/>
                                  </p:stCondLst>
                                  <p:childTnLst>
                                    <p:animEffect transition="out" filter="slide(fromTo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0" grpId="0" animBg="1" autoUpdateAnimBg="0"/>
      <p:bldP spid="10" grpId="1" animBg="1" autoUpdateAnimBg="0"/>
      <p:bldP spid="14"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泌尿</a:t>
            </a:r>
            <a:r>
              <a:rPr lang="en-US" altLang="zh-CN" sz="5400" b="1" dirty="0">
                <a:solidFill>
                  <a:schemeClr val="tx1"/>
                </a:solidFill>
                <a:effectLst>
                  <a:outerShdw blurRad="38100" dist="38100" dir="2700000" algn="tl">
                    <a:srgbClr val="000000"/>
                  </a:outerShdw>
                </a:effectLst>
                <a:latin typeface="隶书" pitchFamily="49" charset="-122"/>
                <a:ea typeface="隶书" pitchFamily="49" charset="-122"/>
              </a:rPr>
              <a:t>/</a:t>
            </a:r>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生殖系统的衰老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C00000"/>
                </a:solidFill>
                <a:effectLst>
                  <a:outerShdw blurRad="38100" dist="38100" dir="2700000" algn="tl">
                    <a:srgbClr val="000000"/>
                  </a:outerShdw>
                </a:effectLst>
                <a:latin typeface="Arial Black" pitchFamily="34" charset="0"/>
                <a:ea typeface="隶书" pitchFamily="49" charset="-122"/>
              </a:rPr>
              <a:t>概述</a:t>
            </a:r>
          </a:p>
        </p:txBody>
      </p:sp>
      <p:sp>
        <p:nvSpPr>
          <p:cNvPr id="23" name="Rectangle 3">
            <a:extLst>
              <a:ext uri="{FF2B5EF4-FFF2-40B4-BE49-F238E27FC236}">
                <a16:creationId xmlns:a16="http://schemas.microsoft.com/office/drawing/2014/main" id="{D71726A6-2B3B-4643-80C1-09A762FD8960}"/>
              </a:ext>
            </a:extLst>
          </p:cNvPr>
          <p:cNvSpPr>
            <a:spLocks noChangeArrowheads="1"/>
          </p:cNvSpPr>
          <p:nvPr/>
        </p:nvSpPr>
        <p:spPr bwMode="auto">
          <a:xfrm>
            <a:off x="4371975" y="2139462"/>
            <a:ext cx="4427538" cy="20875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en-US" altLang="zh-CN" sz="2600" b="1" dirty="0">
                <a:solidFill>
                  <a:srgbClr val="333399"/>
                </a:solidFill>
                <a:latin typeface="宋体" panose="02010600030101010101" pitchFamily="2" charset="-122"/>
              </a:rPr>
              <a:t>  </a:t>
            </a:r>
            <a:r>
              <a:rPr lang="zh-CN" altLang="en-US" sz="2600" b="1" dirty="0">
                <a:solidFill>
                  <a:srgbClr val="333399"/>
                </a:solidFill>
                <a:latin typeface="宋体" panose="02010600030101010101" pitchFamily="2" charset="-122"/>
              </a:rPr>
              <a:t>泌尿系统的主要器官是</a:t>
            </a:r>
            <a:r>
              <a:rPr lang="zh-CN" altLang="en-US" sz="2600" b="1" dirty="0">
                <a:solidFill>
                  <a:srgbClr val="FF0000"/>
                </a:solidFill>
                <a:latin typeface="宋体" panose="02010600030101010101" pitchFamily="2" charset="-122"/>
              </a:rPr>
              <a:t>肾脏</a:t>
            </a:r>
            <a:r>
              <a:rPr lang="en-US" altLang="zh-CN" sz="2600" b="1" dirty="0">
                <a:solidFill>
                  <a:srgbClr val="333399"/>
                </a:solidFill>
                <a:latin typeface="宋体" panose="02010600030101010101" pitchFamily="2" charset="-122"/>
              </a:rPr>
              <a:t>,</a:t>
            </a:r>
            <a:r>
              <a:rPr lang="zh-CN" altLang="en-US" sz="2600" b="1" dirty="0">
                <a:solidFill>
                  <a:srgbClr val="333399"/>
                </a:solidFill>
                <a:latin typeface="宋体" panose="02010600030101010101" pitchFamily="2" charset="-122"/>
              </a:rPr>
              <a:t>此外还包括输尿管、膀胱和尿道，主要生理功能是生成、贮存和排出尿液；维持机体内环境的相对恒定。</a:t>
            </a:r>
            <a:endParaRPr lang="zh-CN" altLang="en-US" sz="2600" b="1" dirty="0">
              <a:solidFill>
                <a:srgbClr val="333399"/>
              </a:solidFill>
              <a:sym typeface="Wingdings" panose="05000000000000000000" pitchFamily="2" charset="2"/>
            </a:endParaRPr>
          </a:p>
        </p:txBody>
      </p:sp>
      <p:sp>
        <p:nvSpPr>
          <p:cNvPr id="24" name="Rectangle 4">
            <a:extLst>
              <a:ext uri="{FF2B5EF4-FFF2-40B4-BE49-F238E27FC236}">
                <a16:creationId xmlns:a16="http://schemas.microsoft.com/office/drawing/2014/main" id="{5189B396-0D37-4043-A2D0-0070659E6409}"/>
              </a:ext>
            </a:extLst>
          </p:cNvPr>
          <p:cNvSpPr>
            <a:spLocks noChangeArrowheads="1"/>
          </p:cNvSpPr>
          <p:nvPr/>
        </p:nvSpPr>
        <p:spPr bwMode="auto">
          <a:xfrm>
            <a:off x="304800" y="4940300"/>
            <a:ext cx="8640000" cy="11525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b="1"/>
              <a:t>负责排泄的器官主要有：</a:t>
            </a:r>
            <a:r>
              <a:rPr lang="zh-CN" altLang="en-US" b="1">
                <a:solidFill>
                  <a:srgbClr val="FF0000"/>
                </a:solidFill>
              </a:rPr>
              <a:t>肺、消化道、皮肤和肾脏</a:t>
            </a:r>
            <a:r>
              <a:rPr lang="zh-CN" altLang="en-US" b="1"/>
              <a:t>；其中，肾脏以尿的形式能排泄的代谢产物不仅种类最多、量很大，还可以根据机体情况调节尿的质和量，是最重要的排泄器官</a:t>
            </a:r>
          </a:p>
        </p:txBody>
      </p:sp>
      <p:sp>
        <p:nvSpPr>
          <p:cNvPr id="25" name="Line 6">
            <a:extLst>
              <a:ext uri="{FF2B5EF4-FFF2-40B4-BE49-F238E27FC236}">
                <a16:creationId xmlns:a16="http://schemas.microsoft.com/office/drawing/2014/main" id="{A761D196-7C46-4092-9D51-2BC04724CC2D}"/>
              </a:ext>
            </a:extLst>
          </p:cNvPr>
          <p:cNvSpPr>
            <a:spLocks noChangeShapeType="1"/>
          </p:cNvSpPr>
          <p:nvPr/>
        </p:nvSpPr>
        <p:spPr bwMode="auto">
          <a:xfrm>
            <a:off x="252046" y="18288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0">
            <a:extLst>
              <a:ext uri="{FF2B5EF4-FFF2-40B4-BE49-F238E27FC236}">
                <a16:creationId xmlns:a16="http://schemas.microsoft.com/office/drawing/2014/main" id="{52BDD331-9748-4771-8307-9E52294CF5EC}"/>
              </a:ext>
            </a:extLst>
          </p:cNvPr>
          <p:cNvSpPr>
            <a:spLocks noChangeShapeType="1"/>
          </p:cNvSpPr>
          <p:nvPr/>
        </p:nvSpPr>
        <p:spPr bwMode="auto">
          <a:xfrm>
            <a:off x="304800" y="47244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ontrols>
      <mc:AlternateContent xmlns:mc="http://schemas.openxmlformats.org/markup-compatibility/2006">
        <mc:Choice xmlns:v="urn:schemas-microsoft-com:vml" Requires="v">
          <p:control spid="3087" r:id="rId2" imgW="4032360" imgH="2303640"/>
        </mc:Choice>
        <mc:Fallback>
          <p:control r:id="rId2" imgW="4032360" imgH="2303640">
            <p:pic>
              <p:nvPicPr>
                <p:cNvPr id="27" name="ShockwaveFlash2">
                  <a:extLst>
                    <a:ext uri="{FF2B5EF4-FFF2-40B4-BE49-F238E27FC236}">
                      <a16:creationId xmlns:a16="http://schemas.microsoft.com/office/drawing/2014/main" id="{8E74C6EA-4FF5-4C70-B7FB-8912FBA3EC25}"/>
                    </a:ext>
                  </a:extLst>
                </p:cNvPr>
                <p:cNvPicPr preferRelativeResize="0">
                  <a:picLocks noChangeArrowheads="1" noChangeShapeType="1"/>
                </p:cNvPicPr>
                <p:nvPr/>
              </p:nvPicPr>
              <p:blipFill>
                <a:blip r:embed="rId5"/>
                <a:srcRect/>
                <a:stretch>
                  <a:fillRect/>
                </a:stretch>
              </p:blipFill>
              <p:spPr bwMode="auto">
                <a:xfrm>
                  <a:off x="304800" y="2057400"/>
                  <a:ext cx="4032250" cy="23034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9892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500"/>
                                        <p:tgtEl>
                                          <p:spTgt spid="2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lide(from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Left)">
                                      <p:cBhvr>
                                        <p:cTn id="16" dur="500"/>
                                        <p:tgtEl>
                                          <p:spTgt spid="26"/>
                                        </p:tgtEl>
                                      </p:cBhvr>
                                    </p:animEffect>
                                  </p:childTnLst>
                                </p:cTn>
                              </p:par>
                            </p:childTnLst>
                          </p:cTn>
                        </p:par>
                        <p:par>
                          <p:cTn id="17" fill="hold">
                            <p:stCondLst>
                              <p:cond delay="50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24"/>
                                        </p:tgtEl>
                                        <p:attrNameLst>
                                          <p:attrName>style.visibility</p:attrName>
                                        </p:attrNameLst>
                                      </p:cBhvr>
                                      <p:to>
                                        <p:strVal val="visible"/>
                                      </p:to>
                                    </p:set>
                                    <p:anim calcmode="discrete" valueType="clr">
                                      <p:cBhvr override="childStyle">
                                        <p:cTn id="20" dur="80"/>
                                        <p:tgtEl>
                                          <p:spTgt spid="24"/>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4"/>
                                        </p:tgtEl>
                                        <p:attrNameLst>
                                          <p:attrName>fillcolor</p:attrName>
                                        </p:attrNameLst>
                                      </p:cBhvr>
                                      <p:tavLst>
                                        <p:tav tm="0">
                                          <p:val>
                                            <p:clrVal>
                                              <a:schemeClr val="accent2"/>
                                            </p:clrVal>
                                          </p:val>
                                        </p:tav>
                                        <p:tav tm="50000">
                                          <p:val>
                                            <p:clrVal>
                                              <a:schemeClr val="hlink"/>
                                            </p:clrVal>
                                          </p:val>
                                        </p:tav>
                                      </p:tavLst>
                                    </p:anim>
                                    <p:set>
                                      <p:cBhvr>
                                        <p:cTn id="22" dur="80"/>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泌尿</a:t>
            </a:r>
            <a:r>
              <a:rPr lang="en-US" altLang="zh-CN" sz="5400" b="1" dirty="0">
                <a:solidFill>
                  <a:schemeClr val="tx1"/>
                </a:solidFill>
                <a:effectLst>
                  <a:outerShdw blurRad="38100" dist="38100" dir="2700000" algn="tl">
                    <a:srgbClr val="000000"/>
                  </a:outerShdw>
                </a:effectLst>
                <a:latin typeface="隶书" pitchFamily="49" charset="-122"/>
                <a:ea typeface="隶书" pitchFamily="49" charset="-122"/>
              </a:rPr>
              <a:t>/</a:t>
            </a:r>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生殖系统的衰老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肾脏衰老</a:t>
            </a:r>
          </a:p>
        </p:txBody>
      </p:sp>
      <p:sp>
        <p:nvSpPr>
          <p:cNvPr id="13" name="Rectangle 5">
            <a:extLst>
              <a:ext uri="{FF2B5EF4-FFF2-40B4-BE49-F238E27FC236}">
                <a16:creationId xmlns:a16="http://schemas.microsoft.com/office/drawing/2014/main" id="{11448F55-9F73-45AB-866F-6AB23E014E83}"/>
              </a:ext>
            </a:extLst>
          </p:cNvPr>
          <p:cNvSpPr>
            <a:spLocks noChangeArrowheads="1"/>
          </p:cNvSpPr>
          <p:nvPr/>
        </p:nvSpPr>
        <p:spPr bwMode="auto">
          <a:xfrm>
            <a:off x="245075" y="2205037"/>
            <a:ext cx="8640000" cy="24479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AutoNum type="circleNumDbPlain"/>
            </a:pPr>
            <a:r>
              <a:rPr lang="en-US" altLang="zh-CN" b="1" dirty="0">
                <a:solidFill>
                  <a:srgbClr val="333399"/>
                </a:solidFill>
              </a:rPr>
              <a:t>30</a:t>
            </a:r>
            <a:r>
              <a:rPr lang="zh-CN" altLang="en-US" b="1" dirty="0">
                <a:solidFill>
                  <a:srgbClr val="333399"/>
                </a:solidFill>
              </a:rPr>
              <a:t>岁以后肾脏的重量和容量开始萎缩，肾单位减少，血管系统开始变厚变窄，过滤系统的收集管变厚变短；</a:t>
            </a:r>
          </a:p>
          <a:p>
            <a:pPr algn="l">
              <a:spcBef>
                <a:spcPct val="50000"/>
              </a:spcBef>
              <a:buClr>
                <a:srgbClr val="FF0000"/>
              </a:buClr>
              <a:buFont typeface="Wingdings" panose="05000000000000000000" pitchFamily="2" charset="2"/>
              <a:buAutoNum type="circleNumDbPlain"/>
            </a:pPr>
            <a:r>
              <a:rPr lang="zh-CN" altLang="en-US" b="1" dirty="0">
                <a:solidFill>
                  <a:srgbClr val="333399"/>
                </a:solidFill>
              </a:rPr>
              <a:t>肾小管分泌与重吸收功能↓</a:t>
            </a:r>
            <a:r>
              <a:rPr lang="zh-CN" altLang="en-US" b="1" dirty="0">
                <a:solidFill>
                  <a:srgbClr val="333399"/>
                </a:solidFill>
                <a:sym typeface="Wingdings" panose="05000000000000000000" pitchFamily="2" charset="2"/>
              </a:rPr>
              <a:t>获取有用物质能力</a:t>
            </a:r>
            <a:r>
              <a:rPr lang="zh-CN" altLang="en-US" b="1" dirty="0">
                <a:solidFill>
                  <a:srgbClr val="333399"/>
                </a:solidFill>
              </a:rPr>
              <a:t>↓</a:t>
            </a:r>
          </a:p>
          <a:p>
            <a:pPr algn="l">
              <a:spcBef>
                <a:spcPct val="50000"/>
              </a:spcBef>
              <a:buClr>
                <a:srgbClr val="FF0000"/>
              </a:buClr>
              <a:buFont typeface="Wingdings" panose="05000000000000000000" pitchFamily="2" charset="2"/>
              <a:buAutoNum type="circleNumDbPlain"/>
            </a:pPr>
            <a:r>
              <a:rPr lang="zh-CN" altLang="en-US" b="1" dirty="0">
                <a:solidFill>
                  <a:srgbClr val="333399"/>
                </a:solidFill>
              </a:rPr>
              <a:t>神经系统调节作用↓，体液因素的调节逐渐占主导</a:t>
            </a:r>
          </a:p>
          <a:p>
            <a:pPr algn="l">
              <a:spcBef>
                <a:spcPct val="50000"/>
              </a:spcBef>
              <a:buClr>
                <a:srgbClr val="FF0000"/>
              </a:buClr>
              <a:buFont typeface="Wingdings" panose="05000000000000000000" pitchFamily="2" charset="2"/>
              <a:buNone/>
            </a:pPr>
            <a:endParaRPr lang="en-US" altLang="zh-CN" b="1" dirty="0">
              <a:solidFill>
                <a:srgbClr val="333399"/>
              </a:solidFill>
              <a:sym typeface="Wingdings" panose="05000000000000000000" pitchFamily="2" charset="2"/>
            </a:endParaRPr>
          </a:p>
        </p:txBody>
      </p:sp>
      <p:sp>
        <p:nvSpPr>
          <p:cNvPr id="14" name="Rectangle 9">
            <a:extLst>
              <a:ext uri="{FF2B5EF4-FFF2-40B4-BE49-F238E27FC236}">
                <a16:creationId xmlns:a16="http://schemas.microsoft.com/office/drawing/2014/main" id="{7E5FE02B-6236-46C8-9941-45DF6A4F7139}"/>
              </a:ext>
            </a:extLst>
          </p:cNvPr>
          <p:cNvSpPr>
            <a:spLocks noChangeArrowheads="1"/>
          </p:cNvSpPr>
          <p:nvPr/>
        </p:nvSpPr>
        <p:spPr bwMode="auto">
          <a:xfrm>
            <a:off x="245075" y="5167312"/>
            <a:ext cx="8640000" cy="10810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b="1" dirty="0">
                <a:solidFill>
                  <a:srgbClr val="333399"/>
                </a:solidFill>
              </a:rPr>
              <a:t>通常，肾单位数量的减少，并不马上伴随肾功能</a:t>
            </a:r>
            <a:r>
              <a:rPr lang="en-US" altLang="zh-CN" b="1" dirty="0">
                <a:solidFill>
                  <a:srgbClr val="333399"/>
                </a:solidFill>
              </a:rPr>
              <a:t>(</a:t>
            </a:r>
            <a:r>
              <a:rPr lang="zh-CN" altLang="en-US" b="1" dirty="0">
                <a:solidFill>
                  <a:srgbClr val="333399"/>
                </a:solidFill>
              </a:rPr>
              <a:t>肾小球滤过率</a:t>
            </a:r>
            <a:r>
              <a:rPr lang="en-US" altLang="zh-CN" b="1" dirty="0">
                <a:solidFill>
                  <a:srgbClr val="333399"/>
                </a:solidFill>
              </a:rPr>
              <a:t>)</a:t>
            </a:r>
            <a:r>
              <a:rPr lang="zh-CN" altLang="en-US" b="1" dirty="0">
                <a:solidFill>
                  <a:srgbClr val="333399"/>
                </a:solidFill>
              </a:rPr>
              <a:t>的衰退，而至少是肾小球数量开始减少后</a:t>
            </a:r>
            <a:r>
              <a:rPr lang="en-US" altLang="zh-CN" b="1" dirty="0">
                <a:solidFill>
                  <a:srgbClr val="333399"/>
                </a:solidFill>
              </a:rPr>
              <a:t>10</a:t>
            </a:r>
            <a:r>
              <a:rPr lang="zh-CN" altLang="en-US" b="1" dirty="0">
                <a:solidFill>
                  <a:srgbClr val="333399"/>
                </a:solidFill>
              </a:rPr>
              <a:t>年，肾小球滤过率才明显降低；</a:t>
            </a:r>
            <a:r>
              <a:rPr lang="zh-CN" altLang="en-US" dirty="0"/>
              <a:t>因此，肾功能衰退常发生</a:t>
            </a:r>
            <a:r>
              <a:rPr lang="zh-CN" altLang="en-US" dirty="0">
                <a:solidFill>
                  <a:srgbClr val="FF0000"/>
                </a:solidFill>
              </a:rPr>
              <a:t>在</a:t>
            </a:r>
            <a:r>
              <a:rPr lang="en-US" altLang="zh-CN" dirty="0">
                <a:solidFill>
                  <a:srgbClr val="FF0000"/>
                </a:solidFill>
              </a:rPr>
              <a:t>50</a:t>
            </a:r>
            <a:r>
              <a:rPr lang="zh-CN" altLang="en-US" dirty="0">
                <a:solidFill>
                  <a:srgbClr val="FF0000"/>
                </a:solidFill>
              </a:rPr>
              <a:t>岁之后</a:t>
            </a:r>
          </a:p>
        </p:txBody>
      </p:sp>
      <p:sp>
        <p:nvSpPr>
          <p:cNvPr id="15" name="Line 10">
            <a:extLst>
              <a:ext uri="{FF2B5EF4-FFF2-40B4-BE49-F238E27FC236}">
                <a16:creationId xmlns:a16="http://schemas.microsoft.com/office/drawing/2014/main" id="{C678CD75-2254-4149-8E99-0D913420BE99}"/>
              </a:ext>
            </a:extLst>
          </p:cNvPr>
          <p:cNvSpPr>
            <a:spLocks noChangeShapeType="1"/>
          </p:cNvSpPr>
          <p:nvPr/>
        </p:nvSpPr>
        <p:spPr bwMode="auto">
          <a:xfrm>
            <a:off x="346075" y="5004290"/>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
            <a:extLst>
              <a:ext uri="{FF2B5EF4-FFF2-40B4-BE49-F238E27FC236}">
                <a16:creationId xmlns:a16="http://schemas.microsoft.com/office/drawing/2014/main" id="{2A32AD43-FAB1-4E07-BE63-CC74143DEAF8}"/>
              </a:ext>
            </a:extLst>
          </p:cNvPr>
          <p:cNvSpPr>
            <a:spLocks noChangeShapeType="1"/>
          </p:cNvSpPr>
          <p:nvPr/>
        </p:nvSpPr>
        <p:spPr bwMode="auto">
          <a:xfrm>
            <a:off x="330200" y="2057400"/>
            <a:ext cx="849312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AutoShape 6">
            <a:extLst>
              <a:ext uri="{FF2B5EF4-FFF2-40B4-BE49-F238E27FC236}">
                <a16:creationId xmlns:a16="http://schemas.microsoft.com/office/drawing/2014/main" id="{09FC7C76-207A-4FE8-8E46-B1AA1DD0F902}"/>
              </a:ext>
            </a:extLst>
          </p:cNvPr>
          <p:cNvSpPr>
            <a:spLocks/>
          </p:cNvSpPr>
          <p:nvPr/>
        </p:nvSpPr>
        <p:spPr bwMode="auto">
          <a:xfrm>
            <a:off x="684213" y="4222750"/>
            <a:ext cx="863600" cy="360363"/>
          </a:xfrm>
          <a:custGeom>
            <a:avLst/>
            <a:gdLst>
              <a:gd name="T0" fmla="*/ 647700 w 21600"/>
              <a:gd name="T1" fmla="*/ 0 h 21600"/>
              <a:gd name="T2" fmla="*/ 647700 w 21600"/>
              <a:gd name="T3" fmla="*/ 90091 h 21600"/>
              <a:gd name="T4" fmla="*/ 134938 w 21600"/>
              <a:gd name="T5" fmla="*/ 90091 h 21600"/>
              <a:gd name="T6" fmla="*/ 134938 w 21600"/>
              <a:gd name="T7" fmla="*/ 270272 h 21600"/>
              <a:gd name="T8" fmla="*/ 647700 w 21600"/>
              <a:gd name="T9" fmla="*/ 270272 h 21600"/>
              <a:gd name="T10" fmla="*/ 647700 w 21600"/>
              <a:gd name="T11" fmla="*/ 360363 h 21600"/>
              <a:gd name="T12" fmla="*/ 863600 w 21600"/>
              <a:gd name="T13" fmla="*/ 180182 h 21600"/>
              <a:gd name="T14" fmla="*/ 647700 w 21600"/>
              <a:gd name="T15" fmla="*/ 0 h 21600"/>
              <a:gd name="T16" fmla="*/ 53975 w 21600"/>
              <a:gd name="T17" fmla="*/ 90091 h 21600"/>
              <a:gd name="T18" fmla="*/ 53975 w 21600"/>
              <a:gd name="T19" fmla="*/ 270272 h 21600"/>
              <a:gd name="T20" fmla="*/ 107950 w 21600"/>
              <a:gd name="T21" fmla="*/ 270272 h 21600"/>
              <a:gd name="T22" fmla="*/ 107950 w 21600"/>
              <a:gd name="T23" fmla="*/ 90091 h 21600"/>
              <a:gd name="T24" fmla="*/ 53975 w 21600"/>
              <a:gd name="T25" fmla="*/ 90091 h 21600"/>
              <a:gd name="T26" fmla="*/ 0 w 21600"/>
              <a:gd name="T27" fmla="*/ 90091 h 21600"/>
              <a:gd name="T28" fmla="*/ 0 w 21600"/>
              <a:gd name="T29" fmla="*/ 270272 h 21600"/>
              <a:gd name="T30" fmla="*/ 26988 w 21600"/>
              <a:gd name="T31" fmla="*/ 270272 h 21600"/>
              <a:gd name="T32" fmla="*/ 26988 w 21600"/>
              <a:gd name="T33" fmla="*/ 90091 h 21600"/>
              <a:gd name="T34" fmla="*/ 0 w 21600"/>
              <a:gd name="T35" fmla="*/ 90091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3375 w 21600"/>
              <a:gd name="T55" fmla="*/ 5400 h 21600"/>
              <a:gd name="T56" fmla="*/ 18900 w 21600"/>
              <a:gd name="T57" fmla="*/ 162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cmpd="sng">
            <a:solidFill>
              <a:srgbClr val="FF6600"/>
            </a:solidFill>
            <a:round/>
            <a:headEnd/>
            <a:tailEnd/>
          </a:ln>
        </p:spPr>
        <p:txBody>
          <a:bodyPr wrap="none" anchor="ctr"/>
          <a:lstStyle/>
          <a:p>
            <a:endParaRPr lang="zh-CN" altLang="en-US"/>
          </a:p>
        </p:txBody>
      </p:sp>
      <p:sp>
        <p:nvSpPr>
          <p:cNvPr id="18" name="Rectangle 8">
            <a:extLst>
              <a:ext uri="{FF2B5EF4-FFF2-40B4-BE49-F238E27FC236}">
                <a16:creationId xmlns:a16="http://schemas.microsoft.com/office/drawing/2014/main" id="{25F5C526-BDEF-487F-BC3C-4B4349D20700}"/>
              </a:ext>
            </a:extLst>
          </p:cNvPr>
          <p:cNvSpPr>
            <a:spLocks noChangeArrowheads="1"/>
          </p:cNvSpPr>
          <p:nvPr/>
        </p:nvSpPr>
        <p:spPr bwMode="auto">
          <a:xfrm>
            <a:off x="1547813" y="4149725"/>
            <a:ext cx="7127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b="1" dirty="0">
                <a:solidFill>
                  <a:srgbClr val="FF0000"/>
                </a:solidFill>
              </a:rPr>
              <a:t>血液中的废物和终尿中的有用物质的绝对量都增多</a:t>
            </a:r>
          </a:p>
        </p:txBody>
      </p:sp>
    </p:spTree>
    <p:extLst>
      <p:ext uri="{BB962C8B-B14F-4D97-AF65-F5344CB8AC3E}">
        <p14:creationId xmlns:p14="http://schemas.microsoft.com/office/powerpoint/2010/main" val="9547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Left)">
                                      <p:cBhvr>
                                        <p:cTn id="7" dur="500"/>
                                        <p:tgtEl>
                                          <p:spTgt spid="1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Left)">
                                      <p:cBhvr>
                                        <p:cTn id="11" dur="500"/>
                                        <p:tgtEl>
                                          <p:spTgt spid="13"/>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Left)">
                                      <p:cBhvr>
                                        <p:cTn id="15" dur="500"/>
                                        <p:tgtEl>
                                          <p:spTgt spid="15"/>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4"/>
                                        </p:tgtEl>
                                        <p:attrNameLst>
                                          <p:attrName>style.visibility</p:attrName>
                                        </p:attrNameLst>
                                      </p:cBhvr>
                                      <p:to>
                                        <p:strVal val="visible"/>
                                      </p:to>
                                    </p:set>
                                    <p:anim calcmode="discrete" valueType="clr">
                                      <p:cBhvr override="childStyle">
                                        <p:cTn id="19"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4"/>
                                        </p:tgtEl>
                                        <p:attrNameLst>
                                          <p:attrName>fillcolor</p:attrName>
                                        </p:attrNameLst>
                                      </p:cBhvr>
                                      <p:tavLst>
                                        <p:tav tm="0">
                                          <p:val>
                                            <p:clrVal>
                                              <a:schemeClr val="accent2"/>
                                            </p:clrVal>
                                          </p:val>
                                        </p:tav>
                                        <p:tav tm="50000">
                                          <p:val>
                                            <p:clrVal>
                                              <a:schemeClr val="hlink"/>
                                            </p:clrVal>
                                          </p:val>
                                        </p:tav>
                                      </p:tavLst>
                                    </p:anim>
                                    <p:set>
                                      <p:cBhvr>
                                        <p:cTn id="21" dur="80"/>
                                        <p:tgtEl>
                                          <p:spTgt spid="14"/>
                                        </p:tgtEl>
                                        <p:attrNameLst>
                                          <p:attrName>fill.type</p:attrName>
                                        </p:attrNameLst>
                                      </p:cBhvr>
                                      <p:to>
                                        <p:strVal val="solid"/>
                                      </p:to>
                                    </p:set>
                                  </p:childTnLst>
                                </p:cTn>
                              </p:par>
                            </p:childTnLst>
                          </p:cTn>
                        </p:par>
                        <p:par>
                          <p:cTn id="22" fill="hold">
                            <p:stCondLst>
                              <p:cond delay="4740"/>
                            </p:stCondLst>
                            <p:childTnLst>
                              <p:par>
                                <p:cTn id="23" presetID="22" presetClass="entr" presetSubtype="8"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524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8"/>
                                        </p:tgtEl>
                                        <p:attrNameLst>
                                          <p:attrName>style.visibility</p:attrName>
                                        </p:attrNameLst>
                                      </p:cBhvr>
                                      <p:to>
                                        <p:strVal val="visible"/>
                                      </p:to>
                                    </p:set>
                                    <p:anim calcmode="discrete" valueType="clr">
                                      <p:cBhvr override="childStyle">
                                        <p:cTn id="29"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
                                        </p:tgtEl>
                                        <p:attrNameLst>
                                          <p:attrName>fillcolor</p:attrName>
                                        </p:attrNameLst>
                                      </p:cBhvr>
                                      <p:tavLst>
                                        <p:tav tm="0">
                                          <p:val>
                                            <p:clrVal>
                                              <a:schemeClr val="accent2"/>
                                            </p:clrVal>
                                          </p:val>
                                        </p:tav>
                                        <p:tav tm="50000">
                                          <p:val>
                                            <p:clrVal>
                                              <a:schemeClr val="hlink"/>
                                            </p:clrVal>
                                          </p:val>
                                        </p:tav>
                                      </p:tavLst>
                                    </p:anim>
                                    <p:set>
                                      <p:cBhvr>
                                        <p:cTn id="31"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P spid="1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泌尿</a:t>
            </a:r>
            <a:r>
              <a:rPr lang="en-US" altLang="zh-CN" sz="5400" b="1" dirty="0">
                <a:solidFill>
                  <a:schemeClr val="tx1"/>
                </a:solidFill>
                <a:effectLst>
                  <a:outerShdw blurRad="38100" dist="38100" dir="2700000" algn="tl">
                    <a:srgbClr val="000000"/>
                  </a:outerShdw>
                </a:effectLst>
                <a:latin typeface="隶书" pitchFamily="49" charset="-122"/>
                <a:ea typeface="隶书" pitchFamily="49" charset="-122"/>
              </a:rPr>
              <a:t>/</a:t>
            </a:r>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生殖系统的衰老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膀胱的衰老</a:t>
            </a:r>
          </a:p>
        </p:txBody>
      </p:sp>
      <p:sp>
        <p:nvSpPr>
          <p:cNvPr id="7" name="Rectangle 5">
            <a:extLst>
              <a:ext uri="{FF2B5EF4-FFF2-40B4-BE49-F238E27FC236}">
                <a16:creationId xmlns:a16="http://schemas.microsoft.com/office/drawing/2014/main" id="{593A2218-4B7F-41B8-BAC6-527F7F936028}"/>
              </a:ext>
            </a:extLst>
          </p:cNvPr>
          <p:cNvSpPr>
            <a:spLocks noChangeArrowheads="1"/>
          </p:cNvSpPr>
          <p:nvPr/>
        </p:nvSpPr>
        <p:spPr bwMode="auto">
          <a:xfrm>
            <a:off x="245075" y="2278065"/>
            <a:ext cx="8640000" cy="20875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sz="2800" b="1" u="sng" dirty="0">
                <a:solidFill>
                  <a:srgbClr val="FF9900"/>
                </a:solidFill>
                <a:ea typeface="黑体" panose="02010609060101010101" pitchFamily="49" charset="-122"/>
              </a:rPr>
              <a:t>肌肉</a:t>
            </a:r>
            <a:r>
              <a:rPr lang="zh-CN" altLang="en-US" sz="2800" b="1" dirty="0">
                <a:solidFill>
                  <a:srgbClr val="333399"/>
                </a:solidFill>
              </a:rPr>
              <a:t>衰老</a:t>
            </a:r>
            <a:r>
              <a:rPr lang="en-US" altLang="zh-CN" sz="2800" b="1" dirty="0">
                <a:solidFill>
                  <a:srgbClr val="333399"/>
                </a:solidFill>
              </a:rPr>
              <a:t>(</a:t>
            </a:r>
            <a:r>
              <a:rPr lang="zh-CN" altLang="en-US" sz="2800" b="1" dirty="0">
                <a:solidFill>
                  <a:srgbClr val="333399"/>
                </a:solidFill>
              </a:rPr>
              <a:t>肌肉萎缩，肌层变薄，纤维组织增生，尿道纤维化而变硬</a:t>
            </a:r>
            <a:r>
              <a:rPr lang="en-US" altLang="zh-CN" sz="2800" b="1" dirty="0">
                <a:solidFill>
                  <a:srgbClr val="333399"/>
                </a:solidFill>
              </a:rPr>
              <a:t>)</a:t>
            </a:r>
            <a:r>
              <a:rPr lang="en-US" altLang="zh-CN" sz="2800" b="1" dirty="0">
                <a:solidFill>
                  <a:srgbClr val="333399"/>
                </a:solidFill>
                <a:sym typeface="Wingdings" panose="05000000000000000000" pitchFamily="2" charset="2"/>
              </a:rPr>
              <a:t></a:t>
            </a:r>
            <a:r>
              <a:rPr lang="zh-CN" altLang="en-US" sz="2800" b="1" dirty="0">
                <a:solidFill>
                  <a:srgbClr val="FF0000"/>
                </a:solidFill>
              </a:rPr>
              <a:t>膀胱容量↓，残余尿</a:t>
            </a:r>
            <a:r>
              <a:rPr lang="zh-CN" altLang="en-US" sz="2800" b="1" dirty="0">
                <a:solidFill>
                  <a:srgbClr val="FF0000"/>
                </a:solidFill>
                <a:latin typeface="宋体" panose="02010600030101010101" pitchFamily="2" charset="-122"/>
              </a:rPr>
              <a:t>↑</a:t>
            </a:r>
          </a:p>
          <a:p>
            <a:pPr algn="l">
              <a:spcBef>
                <a:spcPct val="10000"/>
              </a:spcBef>
              <a:buClr>
                <a:srgbClr val="FF0000"/>
              </a:buClr>
              <a:buFont typeface="Wingdings" panose="05000000000000000000" pitchFamily="2" charset="2"/>
              <a:buNone/>
            </a:pPr>
            <a:r>
              <a:rPr lang="zh-CN" altLang="en-US" b="1" dirty="0">
                <a:latin typeface="宋体" panose="02010600030101010101" pitchFamily="2" charset="-122"/>
              </a:rPr>
              <a:t>数据：膀胱容量在20岁时为500-600m1，50-59岁时为383m1，  70-74岁时为320m1，75岁以上约为26</a:t>
            </a:r>
            <a:r>
              <a:rPr lang="en-US" altLang="zh-CN" b="1" dirty="0">
                <a:latin typeface="宋体" panose="02010600030101010101" pitchFamily="2" charset="-122"/>
              </a:rPr>
              <a:t>4.</a:t>
            </a:r>
            <a:r>
              <a:rPr lang="zh-CN" altLang="en-US" b="1" dirty="0">
                <a:latin typeface="宋体" panose="02010600030101010101" pitchFamily="2" charset="-122"/>
              </a:rPr>
              <a:t>5m1</a:t>
            </a:r>
            <a:endParaRPr lang="en-US" altLang="zh-CN" b="1" dirty="0">
              <a:latin typeface="宋体" panose="02010600030101010101" pitchFamily="2" charset="-122"/>
            </a:endParaRPr>
          </a:p>
          <a:p>
            <a:pPr algn="l">
              <a:spcBef>
                <a:spcPct val="10000"/>
              </a:spcBef>
              <a:buClr>
                <a:srgbClr val="FF0000"/>
              </a:buClr>
              <a:buFont typeface="Wingdings" panose="05000000000000000000" pitchFamily="2" charset="2"/>
              <a:buNone/>
            </a:pPr>
            <a:r>
              <a:rPr lang="en-US" altLang="zh-CN" b="1" dirty="0">
                <a:latin typeface="宋体" panose="02010600030101010101" pitchFamily="2" charset="-122"/>
              </a:rPr>
              <a:t>  </a:t>
            </a:r>
            <a:r>
              <a:rPr lang="zh-CN" altLang="en-US" b="1" dirty="0">
                <a:latin typeface="宋体" panose="02010600030101010101" pitchFamily="2" charset="-122"/>
              </a:rPr>
              <a:t>年轻人可无残余尿，而75岁以上老年人残余尿可达100ml</a:t>
            </a:r>
            <a:endParaRPr lang="en-US" altLang="zh-CN" b="1" dirty="0">
              <a:solidFill>
                <a:srgbClr val="333399"/>
              </a:solidFill>
              <a:sym typeface="Wingdings" panose="05000000000000000000" pitchFamily="2" charset="2"/>
            </a:endParaRPr>
          </a:p>
        </p:txBody>
      </p:sp>
      <p:sp>
        <p:nvSpPr>
          <p:cNvPr id="9" name="Rectangle 8">
            <a:extLst>
              <a:ext uri="{FF2B5EF4-FFF2-40B4-BE49-F238E27FC236}">
                <a16:creationId xmlns:a16="http://schemas.microsoft.com/office/drawing/2014/main" id="{1439543F-D2CD-49BC-8E0B-DC0C9DA2E354}"/>
              </a:ext>
            </a:extLst>
          </p:cNvPr>
          <p:cNvSpPr>
            <a:spLocks noChangeArrowheads="1"/>
          </p:cNvSpPr>
          <p:nvPr/>
        </p:nvSpPr>
        <p:spPr bwMode="auto">
          <a:xfrm>
            <a:off x="252000" y="4749989"/>
            <a:ext cx="8640000" cy="1512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b="1" dirty="0">
                <a:solidFill>
                  <a:srgbClr val="FF00FF"/>
                </a:solidFill>
              </a:rPr>
              <a:t>神经</a:t>
            </a:r>
            <a:r>
              <a:rPr lang="zh-CN" altLang="en-US" b="1" dirty="0">
                <a:solidFill>
                  <a:srgbClr val="333399"/>
                </a:solidFill>
              </a:rPr>
              <a:t>的排尿信号</a:t>
            </a:r>
            <a:r>
              <a:rPr lang="zh-CN" altLang="en-US" b="1" dirty="0">
                <a:solidFill>
                  <a:srgbClr val="FF0000"/>
                </a:solidFill>
              </a:rPr>
              <a:t>↓</a:t>
            </a:r>
            <a:r>
              <a:rPr lang="zh-CN" altLang="en-US" b="1" dirty="0">
                <a:solidFill>
                  <a:srgbClr val="333399"/>
                </a:solidFill>
              </a:rPr>
              <a:t>，膀胱括约肌萎缩</a:t>
            </a:r>
            <a:r>
              <a:rPr lang="zh-CN" altLang="en-US" b="1" dirty="0">
                <a:solidFill>
                  <a:srgbClr val="333399"/>
                </a:solidFill>
                <a:sym typeface="Wingdings" panose="05000000000000000000" pitchFamily="2" charset="2"/>
              </a:rPr>
              <a:t>排尿反射</a:t>
            </a:r>
            <a:r>
              <a:rPr lang="zh-CN" altLang="en-US" b="1" dirty="0">
                <a:solidFill>
                  <a:srgbClr val="FF0000"/>
                </a:solidFill>
              </a:rPr>
              <a:t>↓</a:t>
            </a:r>
            <a:r>
              <a:rPr lang="zh-CN" altLang="en-US" b="1" dirty="0">
                <a:solidFill>
                  <a:srgbClr val="333399"/>
                </a:solidFill>
                <a:sym typeface="Wingdings" panose="05000000000000000000" pitchFamily="2" charset="2"/>
              </a:rPr>
              <a:t></a:t>
            </a:r>
            <a:r>
              <a:rPr lang="zh-CN" altLang="en-US" b="1" dirty="0">
                <a:solidFill>
                  <a:srgbClr val="FF0000"/>
                </a:solidFill>
                <a:sym typeface="Wingdings" panose="05000000000000000000" pitchFamily="2" charset="2"/>
              </a:rPr>
              <a:t>尿频或尿意延迟甚至尿失禁</a:t>
            </a:r>
          </a:p>
        </p:txBody>
      </p:sp>
      <p:sp>
        <p:nvSpPr>
          <p:cNvPr id="10" name="Line 9">
            <a:extLst>
              <a:ext uri="{FF2B5EF4-FFF2-40B4-BE49-F238E27FC236}">
                <a16:creationId xmlns:a16="http://schemas.microsoft.com/office/drawing/2014/main" id="{725DA278-B03D-4D8C-A658-FECAB983FF42}"/>
              </a:ext>
            </a:extLst>
          </p:cNvPr>
          <p:cNvSpPr>
            <a:spLocks noChangeShapeType="1"/>
          </p:cNvSpPr>
          <p:nvPr/>
        </p:nvSpPr>
        <p:spPr bwMode="auto">
          <a:xfrm>
            <a:off x="252000" y="45720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1" name="Line 10">
            <a:extLst>
              <a:ext uri="{FF2B5EF4-FFF2-40B4-BE49-F238E27FC236}">
                <a16:creationId xmlns:a16="http://schemas.microsoft.com/office/drawing/2014/main" id="{CBDB8E1C-9CA8-406E-84A4-4D1240E5D7BF}"/>
              </a:ext>
            </a:extLst>
          </p:cNvPr>
          <p:cNvSpPr>
            <a:spLocks noChangeShapeType="1"/>
          </p:cNvSpPr>
          <p:nvPr/>
        </p:nvSpPr>
        <p:spPr bwMode="auto">
          <a:xfrm>
            <a:off x="252575" y="20574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090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Left)">
                                      <p:cBhvr>
                                        <p:cTn id="7" dur="500"/>
                                        <p:tgtEl>
                                          <p:spTgt spid="11"/>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Left)">
                                      <p:cBhvr>
                                        <p:cTn id="15" dur="500"/>
                                        <p:tgtEl>
                                          <p:spTgt spid="10"/>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9"/>
                                        </p:tgtEl>
                                        <p:attrNameLst>
                                          <p:attrName>style.visibility</p:attrName>
                                        </p:attrNameLst>
                                      </p:cBhvr>
                                      <p:to>
                                        <p:strVal val="visible"/>
                                      </p:to>
                                    </p:set>
                                    <p:anim calcmode="discrete" valueType="clr">
                                      <p:cBhvr override="childStyle">
                                        <p:cTn id="19"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gtEl>
                                        <p:attrNameLst>
                                          <p:attrName>fillcolor</p:attrName>
                                        </p:attrNameLst>
                                      </p:cBhvr>
                                      <p:tavLst>
                                        <p:tav tm="0">
                                          <p:val>
                                            <p:clrVal>
                                              <a:schemeClr val="accent2"/>
                                            </p:clrVal>
                                          </p:val>
                                        </p:tav>
                                        <p:tav tm="50000">
                                          <p:val>
                                            <p:clrVal>
                                              <a:schemeClr val="hlink"/>
                                            </p:clrVal>
                                          </p:val>
                                        </p:tav>
                                      </p:tavLst>
                                    </p:anim>
                                    <p:set>
                                      <p:cBhvr>
                                        <p:cTn id="21"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泌尿</a:t>
            </a:r>
            <a:r>
              <a:rPr lang="en-US" altLang="zh-CN" sz="5400" b="1" dirty="0">
                <a:solidFill>
                  <a:schemeClr val="tx1"/>
                </a:solidFill>
                <a:effectLst>
                  <a:outerShdw blurRad="38100" dist="38100" dir="2700000" algn="tl">
                    <a:srgbClr val="000000"/>
                  </a:outerShdw>
                </a:effectLst>
                <a:latin typeface="隶书" pitchFamily="49" charset="-122"/>
                <a:ea typeface="隶书" pitchFamily="49" charset="-122"/>
              </a:rPr>
              <a:t>/</a:t>
            </a:r>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生殖系统的衰老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FF0000"/>
                </a:solidFill>
                <a:effectLst>
                  <a:outerShdw blurRad="38100" dist="38100" dir="2700000" algn="tl">
                    <a:srgbClr val="000000"/>
                  </a:outerShdw>
                </a:effectLst>
                <a:latin typeface="华文隶书" pitchFamily="2" charset="-122"/>
                <a:ea typeface="华文隶书" pitchFamily="2" charset="-122"/>
              </a:rPr>
              <a:t>生殖系统衰老</a:t>
            </a:r>
          </a:p>
        </p:txBody>
      </p:sp>
      <p:sp>
        <p:nvSpPr>
          <p:cNvPr id="7" name="Rectangle 5">
            <a:extLst>
              <a:ext uri="{FF2B5EF4-FFF2-40B4-BE49-F238E27FC236}">
                <a16:creationId xmlns:a16="http://schemas.microsoft.com/office/drawing/2014/main" id="{2665F71A-CEE9-4583-BB60-22A882AEDCFF}"/>
              </a:ext>
            </a:extLst>
          </p:cNvPr>
          <p:cNvSpPr>
            <a:spLocks noChangeArrowheads="1"/>
          </p:cNvSpPr>
          <p:nvPr/>
        </p:nvSpPr>
        <p:spPr bwMode="auto">
          <a:xfrm>
            <a:off x="245075" y="2285549"/>
            <a:ext cx="8640000" cy="1871662"/>
          </a:xfrm>
          <a:prstGeom prst="rect">
            <a:avLst/>
          </a:prstGeom>
          <a:solidFill>
            <a:srgbClr val="CCFFFF">
              <a:alpha val="5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sz="2800" b="1" dirty="0">
                <a:solidFill>
                  <a:srgbClr val="FF0000"/>
                </a:solidFill>
                <a:latin typeface="宋体" panose="02010600030101010101" pitchFamily="2" charset="-122"/>
              </a:rPr>
              <a:t>女性：</a:t>
            </a:r>
            <a:r>
              <a:rPr lang="zh-CN" altLang="en-US" sz="2800" b="1" dirty="0">
                <a:solidFill>
                  <a:srgbClr val="333399"/>
                </a:solidFill>
                <a:latin typeface="宋体" panose="02010600030101010101" pitchFamily="2" charset="-122"/>
              </a:rPr>
              <a:t>“绝经”也叫“生命变化期”或“更年期”，</a:t>
            </a:r>
          </a:p>
          <a:p>
            <a:pPr algn="l">
              <a:spcBef>
                <a:spcPct val="50000"/>
              </a:spcBef>
              <a:buClr>
                <a:srgbClr val="FF0000"/>
              </a:buClr>
              <a:buFont typeface="Wingdings" panose="05000000000000000000" pitchFamily="2" charset="2"/>
              <a:buNone/>
            </a:pPr>
            <a:r>
              <a:rPr lang="zh-CN" altLang="en-US" sz="2600" b="1" dirty="0">
                <a:solidFill>
                  <a:srgbClr val="333399"/>
                </a:solidFill>
                <a:latin typeface="宋体" panose="02010600030101010101" pitchFamily="2" charset="-122"/>
              </a:rPr>
              <a:t>源于：雌二醇</a:t>
            </a:r>
            <a:r>
              <a:rPr lang="en-US" altLang="zh-CN" sz="2600" b="1" dirty="0">
                <a:solidFill>
                  <a:srgbClr val="333399"/>
                </a:solidFill>
                <a:latin typeface="宋体" panose="02010600030101010101" pitchFamily="2" charset="-122"/>
              </a:rPr>
              <a:t>(</a:t>
            </a:r>
            <a:r>
              <a:rPr lang="zh-CN" altLang="en-US" sz="2600" b="1" dirty="0">
                <a:solidFill>
                  <a:srgbClr val="333399"/>
                </a:solidFill>
                <a:latin typeface="宋体" panose="02010600030101010101" pitchFamily="2" charset="-122"/>
              </a:rPr>
              <a:t>功能最强的雌激素</a:t>
            </a:r>
            <a:r>
              <a:rPr lang="en-US" altLang="zh-CN" sz="2600" b="1" dirty="0">
                <a:solidFill>
                  <a:srgbClr val="333399"/>
                </a:solidFill>
                <a:latin typeface="宋体" panose="02010600030101010101" pitchFamily="2" charset="-122"/>
              </a:rPr>
              <a:t>)</a:t>
            </a:r>
            <a:r>
              <a:rPr lang="zh-CN" altLang="en-US" sz="2600" b="1" dirty="0">
                <a:solidFill>
                  <a:srgbClr val="333399"/>
                </a:solidFill>
                <a:latin typeface="宋体" panose="02010600030101010101" pitchFamily="2" charset="-122"/>
              </a:rPr>
              <a:t>的制造趋于停止</a:t>
            </a:r>
            <a:r>
              <a:rPr lang="zh-CN" altLang="en-US" sz="2600" b="1" dirty="0">
                <a:solidFill>
                  <a:srgbClr val="333399"/>
                </a:solidFill>
                <a:latin typeface="宋体" panose="02010600030101010101" pitchFamily="2" charset="-122"/>
                <a:sym typeface="Wingdings" panose="05000000000000000000" pitchFamily="2" charset="2"/>
              </a:rPr>
              <a:t>女性生殖结构和第二性特征发生变化，皮肤起皱纹、干化和变薄</a:t>
            </a:r>
          </a:p>
        </p:txBody>
      </p:sp>
      <p:sp>
        <p:nvSpPr>
          <p:cNvPr id="9" name="Rectangle 6">
            <a:extLst>
              <a:ext uri="{FF2B5EF4-FFF2-40B4-BE49-F238E27FC236}">
                <a16:creationId xmlns:a16="http://schemas.microsoft.com/office/drawing/2014/main" id="{7DA2F1DF-2996-4F9F-B951-484DF46B8F8F}"/>
              </a:ext>
            </a:extLst>
          </p:cNvPr>
          <p:cNvSpPr>
            <a:spLocks noChangeArrowheads="1"/>
          </p:cNvSpPr>
          <p:nvPr/>
        </p:nvSpPr>
        <p:spPr bwMode="auto">
          <a:xfrm>
            <a:off x="228600" y="4758378"/>
            <a:ext cx="8640000" cy="1512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a:spcBef>
                <a:spcPct val="50000"/>
              </a:spcBef>
              <a:buClr>
                <a:srgbClr val="FF0000"/>
              </a:buClr>
              <a:buFont typeface="Wingdings" panose="05000000000000000000" pitchFamily="2" charset="2"/>
              <a:buNone/>
            </a:pPr>
            <a:r>
              <a:rPr lang="zh-CN" altLang="en-US" sz="2600" b="1" dirty="0">
                <a:solidFill>
                  <a:srgbClr val="FF0000"/>
                </a:solidFill>
                <a:latin typeface="宋体" panose="02010600030101010101" pitchFamily="2" charset="-122"/>
              </a:rPr>
              <a:t>男性：</a:t>
            </a:r>
            <a:r>
              <a:rPr lang="zh-CN" altLang="en-US" sz="2600" b="1" dirty="0">
                <a:solidFill>
                  <a:srgbClr val="333399"/>
                </a:solidFill>
                <a:latin typeface="宋体" panose="02010600030101010101" pitchFamily="2" charset="-122"/>
              </a:rPr>
              <a:t>生殖能力</a:t>
            </a:r>
            <a:r>
              <a:rPr lang="zh-CN" altLang="en-US" sz="2600" b="1" dirty="0">
                <a:solidFill>
                  <a:srgbClr val="FF0000"/>
                </a:solidFill>
              </a:rPr>
              <a:t>↓，</a:t>
            </a:r>
            <a:r>
              <a:rPr lang="zh-CN" altLang="en-US" sz="2600" b="1" dirty="0">
                <a:solidFill>
                  <a:srgbClr val="333399"/>
                </a:solidFill>
              </a:rPr>
              <a:t>但生育能力不会突然停止，目前确认的年龄最大的一个父亲是在</a:t>
            </a:r>
            <a:r>
              <a:rPr lang="en-US" altLang="zh-CN" sz="2600" b="1" dirty="0">
                <a:solidFill>
                  <a:srgbClr val="FF0000"/>
                </a:solidFill>
              </a:rPr>
              <a:t>96</a:t>
            </a:r>
            <a:r>
              <a:rPr lang="zh-CN" altLang="en-US" sz="2600" b="1" dirty="0">
                <a:solidFill>
                  <a:srgbClr val="FF0000"/>
                </a:solidFill>
              </a:rPr>
              <a:t>岁</a:t>
            </a:r>
            <a:r>
              <a:rPr lang="zh-CN" altLang="en-US" sz="2600" b="1" dirty="0">
                <a:solidFill>
                  <a:srgbClr val="333399"/>
                </a:solidFill>
              </a:rPr>
              <a:t>时有了他的最后</a:t>
            </a:r>
            <a:r>
              <a:rPr lang="en-US" altLang="zh-CN" sz="2600" b="1" dirty="0">
                <a:solidFill>
                  <a:srgbClr val="333399"/>
                </a:solidFill>
              </a:rPr>
              <a:t>—</a:t>
            </a:r>
            <a:r>
              <a:rPr lang="zh-CN" altLang="en-US" sz="2600" b="1" dirty="0">
                <a:solidFill>
                  <a:srgbClr val="333399"/>
                </a:solidFill>
              </a:rPr>
              <a:t>个孩子</a:t>
            </a:r>
          </a:p>
        </p:txBody>
      </p:sp>
      <p:sp>
        <p:nvSpPr>
          <p:cNvPr id="10" name="Line 7">
            <a:extLst>
              <a:ext uri="{FF2B5EF4-FFF2-40B4-BE49-F238E27FC236}">
                <a16:creationId xmlns:a16="http://schemas.microsoft.com/office/drawing/2014/main" id="{1AE3A269-0D8F-48E5-A6D2-98FD745C8DC6}"/>
              </a:ext>
            </a:extLst>
          </p:cNvPr>
          <p:cNvSpPr>
            <a:spLocks noChangeShapeType="1"/>
          </p:cNvSpPr>
          <p:nvPr/>
        </p:nvSpPr>
        <p:spPr bwMode="auto">
          <a:xfrm>
            <a:off x="245075" y="44958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a:extLst>
              <a:ext uri="{FF2B5EF4-FFF2-40B4-BE49-F238E27FC236}">
                <a16:creationId xmlns:a16="http://schemas.microsoft.com/office/drawing/2014/main" id="{C94F6B03-6984-4AFE-AAD3-C96716233569}"/>
              </a:ext>
            </a:extLst>
          </p:cNvPr>
          <p:cNvSpPr>
            <a:spLocks noChangeShapeType="1"/>
          </p:cNvSpPr>
          <p:nvPr/>
        </p:nvSpPr>
        <p:spPr bwMode="auto">
          <a:xfrm>
            <a:off x="245075" y="2057400"/>
            <a:ext cx="864000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496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Left)">
                                      <p:cBhvr>
                                        <p:cTn id="7" dur="500"/>
                                        <p:tgtEl>
                                          <p:spTgt spid="11"/>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Left)">
                                      <p:cBhvr>
                                        <p:cTn id="15" dur="500"/>
                                        <p:tgtEl>
                                          <p:spTgt spid="10"/>
                                        </p:tgtEl>
                                      </p:cBhvr>
                                    </p:animEffect>
                                  </p:childTnLst>
                                </p:cTn>
                              </p:par>
                            </p:childTnLst>
                          </p:cTn>
                        </p:par>
                        <p:par>
                          <p:cTn id="16" fill="hold">
                            <p:stCondLst>
                              <p:cond delay="15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9"/>
                                        </p:tgtEl>
                                        <p:attrNameLst>
                                          <p:attrName>style.visibility</p:attrName>
                                        </p:attrNameLst>
                                      </p:cBhvr>
                                      <p:to>
                                        <p:strVal val="visible"/>
                                      </p:to>
                                    </p:set>
                                    <p:anim calcmode="discrete" valueType="clr">
                                      <p:cBhvr override="childStyle">
                                        <p:cTn id="19"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gtEl>
                                        <p:attrNameLst>
                                          <p:attrName>fillcolor</p:attrName>
                                        </p:attrNameLst>
                                      </p:cBhvr>
                                      <p:tavLst>
                                        <p:tav tm="0">
                                          <p:val>
                                            <p:clrVal>
                                              <a:schemeClr val="accent2"/>
                                            </p:clrVal>
                                          </p:val>
                                        </p:tav>
                                        <p:tav tm="50000">
                                          <p:val>
                                            <p:clrVal>
                                              <a:schemeClr val="hlink"/>
                                            </p:clrVal>
                                          </p:val>
                                        </p:tav>
                                      </p:tavLst>
                                    </p:anim>
                                    <p:set>
                                      <p:cBhvr>
                                        <p:cTn id="21"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泌尿</a:t>
            </a:r>
            <a:r>
              <a:rPr lang="en-US" altLang="zh-CN" sz="5400" b="1" dirty="0">
                <a:solidFill>
                  <a:schemeClr val="tx1"/>
                </a:solidFill>
                <a:effectLst>
                  <a:outerShdw blurRad="38100" dist="38100" dir="2700000" algn="tl">
                    <a:srgbClr val="000000"/>
                  </a:outerShdw>
                </a:effectLst>
                <a:latin typeface="隶书" pitchFamily="49" charset="-122"/>
                <a:ea typeface="隶书" pitchFamily="49" charset="-122"/>
              </a:rPr>
              <a:t>/</a:t>
            </a:r>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生殖系统的衰老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C00000"/>
                </a:solidFill>
                <a:effectLst>
                  <a:outerShdw blurRad="38100" dist="38100" dir="2700000" algn="tl">
                    <a:srgbClr val="000000"/>
                  </a:outerShdw>
                </a:effectLst>
                <a:latin typeface="Arial Black" pitchFamily="34" charset="0"/>
                <a:ea typeface="隶书" pitchFamily="49" charset="-122"/>
              </a:rPr>
              <a:t>生殖系统衰老</a:t>
            </a:r>
          </a:p>
        </p:txBody>
      </p:sp>
      <p:pic>
        <p:nvPicPr>
          <p:cNvPr id="7" name="图片 1">
            <a:extLst>
              <a:ext uri="{FF2B5EF4-FFF2-40B4-BE49-F238E27FC236}">
                <a16:creationId xmlns:a16="http://schemas.microsoft.com/office/drawing/2014/main" id="{D1060FB2-5F4C-4880-B90F-27D6519F65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45216"/>
            <a:ext cx="28098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2929094D-7ECD-455A-87DD-E5E8DD86BD46}"/>
              </a:ext>
            </a:extLst>
          </p:cNvPr>
          <p:cNvSpPr/>
          <p:nvPr/>
        </p:nvSpPr>
        <p:spPr>
          <a:xfrm>
            <a:off x="3882862" y="2412694"/>
            <a:ext cx="5002213" cy="3046988"/>
          </a:xfrm>
          <a:prstGeom prst="rect">
            <a:avLst/>
          </a:prstGeom>
        </p:spPr>
        <p:txBody>
          <a:bodyPr wrap="square">
            <a:spAutoFit/>
          </a:bodyPr>
          <a:lstStyle/>
          <a:p>
            <a:pPr algn="ctr">
              <a:defRPr/>
            </a:pPr>
            <a:r>
              <a:rPr lang="en-US" altLang="zh-CN" sz="3200" b="1" dirty="0">
                <a:solidFill>
                  <a:schemeClr val="tx1"/>
                </a:solidFill>
                <a:effectLst>
                  <a:outerShdw blurRad="38100" dist="38100" dir="2700000" algn="tl">
                    <a:srgbClr val="000000">
                      <a:alpha val="43137"/>
                    </a:srgbClr>
                  </a:outerShdw>
                </a:effectLst>
              </a:rPr>
              <a:t>2012</a:t>
            </a:r>
            <a:r>
              <a:rPr lang="zh-CN" altLang="en-US" sz="3200" b="1" dirty="0">
                <a:solidFill>
                  <a:schemeClr val="tx1"/>
                </a:solidFill>
                <a:effectLst>
                  <a:outerShdw blurRad="38100" dist="38100" dir="2700000" algn="tl">
                    <a:srgbClr val="000000">
                      <a:alpha val="43137"/>
                    </a:srgbClr>
                  </a:outerShdw>
                </a:effectLst>
              </a:rPr>
              <a:t>年</a:t>
            </a:r>
            <a:r>
              <a:rPr lang="en-US" altLang="zh-CN" sz="3200" b="1" dirty="0">
                <a:solidFill>
                  <a:schemeClr val="tx1"/>
                </a:solidFill>
                <a:effectLst>
                  <a:outerShdw blurRad="38100" dist="38100" dir="2700000" algn="tl">
                    <a:srgbClr val="000000">
                      <a:alpha val="43137"/>
                    </a:srgbClr>
                  </a:outerShdw>
                </a:effectLst>
              </a:rPr>
              <a:t>10</a:t>
            </a:r>
            <a:r>
              <a:rPr lang="zh-CN" altLang="en-US" sz="3200" b="1" dirty="0">
                <a:solidFill>
                  <a:schemeClr val="tx1"/>
                </a:solidFill>
                <a:effectLst>
                  <a:outerShdw blurRad="38100" dist="38100" dir="2700000" algn="tl">
                    <a:srgbClr val="000000">
                      <a:alpha val="43137"/>
                    </a:srgbClr>
                  </a:outerShdw>
                </a:effectLst>
              </a:rPr>
              <a:t>月</a:t>
            </a:r>
            <a:r>
              <a:rPr lang="en-US" altLang="zh-CN" sz="3200" b="1" dirty="0">
                <a:solidFill>
                  <a:schemeClr val="tx1"/>
                </a:solidFill>
                <a:effectLst>
                  <a:outerShdw blurRad="38100" dist="38100" dir="2700000" algn="tl">
                    <a:srgbClr val="000000">
                      <a:alpha val="43137"/>
                    </a:srgbClr>
                  </a:outerShdw>
                </a:effectLst>
              </a:rPr>
              <a:t>5</a:t>
            </a:r>
            <a:r>
              <a:rPr lang="zh-CN" altLang="en-US" sz="3200" b="1" dirty="0">
                <a:solidFill>
                  <a:schemeClr val="tx1"/>
                </a:solidFill>
                <a:effectLst>
                  <a:outerShdw blurRad="38100" dist="38100" dir="2700000" algn="tl">
                    <a:srgbClr val="000000">
                      <a:alpha val="43137"/>
                    </a:srgbClr>
                  </a:outerShdw>
                </a:effectLst>
              </a:rPr>
              <a:t>日，印度哈雅纳邦</a:t>
            </a:r>
            <a:r>
              <a:rPr lang="en-US" altLang="zh-CN" sz="3200" b="1" dirty="0">
                <a:solidFill>
                  <a:srgbClr val="FF0000"/>
                </a:solidFill>
                <a:effectLst>
                  <a:outerShdw blurRad="38100" dist="38100" dir="2700000" algn="tl">
                    <a:srgbClr val="000000">
                      <a:alpha val="43137"/>
                    </a:srgbClr>
                  </a:outerShdw>
                </a:effectLst>
              </a:rPr>
              <a:t>96</a:t>
            </a:r>
            <a:r>
              <a:rPr lang="zh-CN" altLang="en-US" sz="3200" b="1" dirty="0">
                <a:solidFill>
                  <a:srgbClr val="FF0000"/>
                </a:solidFill>
                <a:effectLst>
                  <a:outerShdw blurRad="38100" dist="38100" dir="2700000" algn="tl">
                    <a:srgbClr val="000000">
                      <a:alpha val="43137"/>
                    </a:srgbClr>
                  </a:outerShdw>
                </a:effectLst>
              </a:rPr>
              <a:t>岁</a:t>
            </a:r>
            <a:r>
              <a:rPr lang="zh-CN" altLang="en-US" sz="3200" b="1" dirty="0">
                <a:solidFill>
                  <a:schemeClr val="tx1"/>
                </a:solidFill>
                <a:effectLst>
                  <a:outerShdw blurRad="38100" dist="38100" dir="2700000" algn="tl">
                    <a:srgbClr val="000000">
                      <a:alpha val="43137"/>
                    </a:srgbClr>
                  </a:outerShdw>
                </a:effectLst>
              </a:rPr>
              <a:t>的农民拉加夫再创奇迹，继</a:t>
            </a:r>
            <a:r>
              <a:rPr lang="en-US" altLang="zh-CN" sz="3200" b="1" dirty="0">
                <a:solidFill>
                  <a:schemeClr val="tx1"/>
                </a:solidFill>
                <a:effectLst>
                  <a:outerShdw blurRad="38100" dist="38100" dir="2700000" algn="tl">
                    <a:srgbClr val="000000">
                      <a:alpha val="43137"/>
                    </a:srgbClr>
                  </a:outerShdw>
                </a:effectLst>
              </a:rPr>
              <a:t>2010</a:t>
            </a:r>
            <a:r>
              <a:rPr lang="zh-CN" altLang="en-US" sz="3200" b="1" dirty="0">
                <a:solidFill>
                  <a:schemeClr val="tx1"/>
                </a:solidFill>
                <a:effectLst>
                  <a:outerShdw blurRad="38100" dist="38100" dir="2700000" algn="tl">
                    <a:srgbClr val="000000">
                      <a:alpha val="43137"/>
                    </a:srgbClr>
                  </a:outerShdw>
                </a:effectLst>
              </a:rPr>
              <a:t>年以</a:t>
            </a:r>
            <a:r>
              <a:rPr lang="en-US" altLang="zh-CN" sz="3200" b="1" dirty="0">
                <a:solidFill>
                  <a:schemeClr val="tx1"/>
                </a:solidFill>
                <a:effectLst>
                  <a:outerShdw blurRad="38100" dist="38100" dir="2700000" algn="tl">
                    <a:srgbClr val="000000">
                      <a:alpha val="43137"/>
                    </a:srgbClr>
                  </a:outerShdw>
                </a:effectLst>
              </a:rPr>
              <a:t>94</a:t>
            </a:r>
            <a:r>
              <a:rPr lang="zh-CN" altLang="en-US" sz="3200" b="1" dirty="0">
                <a:solidFill>
                  <a:schemeClr val="tx1"/>
                </a:solidFill>
                <a:effectLst>
                  <a:outerShdw blurRad="38100" dist="38100" dir="2700000" algn="tl">
                    <a:srgbClr val="000000">
                      <a:alpha val="43137"/>
                    </a:srgbClr>
                  </a:outerShdw>
                </a:effectLst>
              </a:rPr>
              <a:t>岁高龄育出一子后，又与</a:t>
            </a:r>
            <a:r>
              <a:rPr lang="en-US" altLang="zh-CN" sz="3200" b="1" dirty="0">
                <a:solidFill>
                  <a:schemeClr val="tx1"/>
                </a:solidFill>
                <a:effectLst>
                  <a:outerShdw blurRad="38100" dist="38100" dir="2700000" algn="tl">
                    <a:srgbClr val="000000">
                      <a:alpha val="43137"/>
                    </a:srgbClr>
                  </a:outerShdw>
                </a:effectLst>
              </a:rPr>
              <a:t>52</a:t>
            </a:r>
            <a:r>
              <a:rPr lang="zh-CN" altLang="en-US" sz="3200" b="1" dirty="0">
                <a:solidFill>
                  <a:schemeClr val="tx1"/>
                </a:solidFill>
                <a:effectLst>
                  <a:outerShdw blurRad="38100" dist="38100" dir="2700000" algn="tl">
                    <a:srgbClr val="000000">
                      <a:alpha val="43137"/>
                    </a:srgbClr>
                  </a:outerShdw>
                </a:effectLst>
              </a:rPr>
              <a:t>岁的妻子诞下两人的第二个儿子</a:t>
            </a:r>
          </a:p>
        </p:txBody>
      </p:sp>
    </p:spTree>
    <p:extLst>
      <p:ext uri="{BB962C8B-B14F-4D97-AF65-F5344CB8AC3E}">
        <p14:creationId xmlns:p14="http://schemas.microsoft.com/office/powerpoint/2010/main" val="3882122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5400" b="1" dirty="0">
                <a:solidFill>
                  <a:schemeClr val="tx1"/>
                </a:solidFill>
                <a:effectLst>
                  <a:outerShdw blurRad="38100" dist="38100" dir="2700000" algn="tl">
                    <a:srgbClr val="000000"/>
                  </a:outerShdw>
                </a:effectLst>
                <a:latin typeface="隶书" pitchFamily="49" charset="-122"/>
                <a:ea typeface="隶书" pitchFamily="49" charset="-122"/>
              </a:rPr>
              <a:t>其它系统衰老</a:t>
            </a:r>
            <a:endParaRPr lang="zh-CN" altLang="en-US" sz="50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15653"/>
            <a:ext cx="8458200" cy="88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endParaRPr lang="en-US" altLang="zh-CN" sz="3600" b="1" dirty="0">
              <a:solidFill>
                <a:srgbClr val="C00000"/>
              </a:solidFill>
            </a:endParaRPr>
          </a:p>
        </p:txBody>
      </p:sp>
      <p:sp>
        <p:nvSpPr>
          <p:cNvPr id="8" name="Rectangle 10">
            <a:extLst>
              <a:ext uri="{FF2B5EF4-FFF2-40B4-BE49-F238E27FC236}">
                <a16:creationId xmlns:a16="http://schemas.microsoft.com/office/drawing/2014/main" id="{0DFC04C0-798D-4131-B28D-5D30B2CEEF9C}"/>
              </a:ext>
            </a:extLst>
          </p:cNvPr>
          <p:cNvSpPr>
            <a:spLocks noChangeArrowheads="1"/>
          </p:cNvSpPr>
          <p:nvPr/>
        </p:nvSpPr>
        <p:spPr bwMode="auto">
          <a:xfrm>
            <a:off x="252575" y="1076558"/>
            <a:ext cx="8632500" cy="64633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defRPr/>
            </a:pPr>
            <a:r>
              <a:rPr lang="zh-CN" altLang="en-US" sz="3600" b="1" dirty="0">
                <a:solidFill>
                  <a:srgbClr val="C00000"/>
                </a:solidFill>
                <a:effectLst>
                  <a:outerShdw blurRad="38100" dist="38100" dir="2700000" algn="tl">
                    <a:srgbClr val="000000"/>
                  </a:outerShdw>
                </a:effectLst>
                <a:latin typeface="Arial Black" pitchFamily="34" charset="0"/>
                <a:ea typeface="隶书" pitchFamily="49" charset="-122"/>
              </a:rPr>
              <a:t>本节的问题你是否已经解答？</a:t>
            </a:r>
          </a:p>
        </p:txBody>
      </p:sp>
      <p:sp>
        <p:nvSpPr>
          <p:cNvPr id="10" name="Rectangle 2">
            <a:extLst>
              <a:ext uri="{FF2B5EF4-FFF2-40B4-BE49-F238E27FC236}">
                <a16:creationId xmlns:a16="http://schemas.microsoft.com/office/drawing/2014/main" id="{FFB9089A-5985-4FBC-8B12-11E608CEBD47}"/>
              </a:ext>
            </a:extLst>
          </p:cNvPr>
          <p:cNvSpPr>
            <a:spLocks noChangeArrowheads="1"/>
          </p:cNvSpPr>
          <p:nvPr/>
        </p:nvSpPr>
        <p:spPr bwMode="auto">
          <a:xfrm>
            <a:off x="5132388" y="2916237"/>
            <a:ext cx="3167062"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000" b="1">
                <a:solidFill>
                  <a:srgbClr val="333399"/>
                </a:solidFill>
              </a:rPr>
              <a:t>为何老人血液中废物和终尿中有用物质绝对量都增多？</a:t>
            </a:r>
            <a:endParaRPr lang="zh-CN" altLang="en-US" sz="2000" b="1">
              <a:solidFill>
                <a:srgbClr val="333399"/>
              </a:solidFill>
              <a:ea typeface="楷体_GB2312"/>
              <a:cs typeface="楷体_GB2312"/>
            </a:endParaRPr>
          </a:p>
          <a:p>
            <a:pPr eaLnBrk="1" hangingPunct="1"/>
            <a:endParaRPr lang="zh-CN" altLang="en-US" sz="2000" b="1">
              <a:ea typeface="楷体_GB2312"/>
              <a:cs typeface="楷体_GB2312"/>
            </a:endParaRPr>
          </a:p>
          <a:p>
            <a:r>
              <a:rPr lang="zh-CN" altLang="en-US" sz="2000" b="1">
                <a:solidFill>
                  <a:srgbClr val="000066"/>
                </a:solidFill>
              </a:rPr>
              <a:t>老人为何会出现残余尿↑，尿频甚至尿失禁？</a:t>
            </a:r>
          </a:p>
          <a:p>
            <a:endParaRPr lang="zh-CN" altLang="en-US" sz="2000" b="1">
              <a:solidFill>
                <a:srgbClr val="000066"/>
              </a:solidFill>
            </a:endParaRPr>
          </a:p>
          <a:p>
            <a:r>
              <a:rPr lang="zh-CN" altLang="en-US" sz="2000" b="1">
                <a:solidFill>
                  <a:srgbClr val="000066"/>
                </a:solidFill>
              </a:rPr>
              <a:t>男性、女性的生殖系统衰老的主要表现是什么</a:t>
            </a:r>
            <a:r>
              <a:rPr lang="zh-CN" altLang="en-US" sz="2000"/>
              <a:t> </a:t>
            </a:r>
            <a:r>
              <a:rPr lang="zh-CN" altLang="en-US" sz="2000" b="1">
                <a:solidFill>
                  <a:srgbClr val="000066"/>
                </a:solidFill>
              </a:rPr>
              <a:t>？</a:t>
            </a:r>
          </a:p>
        </p:txBody>
      </p:sp>
      <p:sp>
        <p:nvSpPr>
          <p:cNvPr id="13" name="Rectangle 3">
            <a:extLst>
              <a:ext uri="{FF2B5EF4-FFF2-40B4-BE49-F238E27FC236}">
                <a16:creationId xmlns:a16="http://schemas.microsoft.com/office/drawing/2014/main" id="{7A4BD0E0-848F-4B4A-8A71-7AA92F68D05A}"/>
              </a:ext>
            </a:extLst>
          </p:cNvPr>
          <p:cNvSpPr>
            <a:spLocks noChangeArrowheads="1"/>
          </p:cNvSpPr>
          <p:nvPr/>
        </p:nvSpPr>
        <p:spPr bwMode="auto">
          <a:xfrm>
            <a:off x="1155700" y="2916237"/>
            <a:ext cx="3167063" cy="2951163"/>
          </a:xfrm>
          <a:prstGeom prst="rect">
            <a:avLst/>
          </a:prstGeom>
          <a:solidFill>
            <a:srgbClr val="33CC33">
              <a:alpha val="65881"/>
            </a:srgbClr>
          </a:solidFill>
          <a:ln w="9525">
            <a:solidFill>
              <a:srgbClr val="666699"/>
            </a:solidFill>
            <a:miter lim="800000"/>
            <a:headEnd/>
            <a:tailEnd/>
          </a:ln>
        </p:spPr>
        <p:txBody>
          <a:bodyPr lIns="0" tIns="0" rIns="0" bIns="0"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l" eaLnBrk="1" hangingPunct="1">
              <a:spcBef>
                <a:spcPct val="70000"/>
              </a:spcBef>
            </a:pPr>
            <a:r>
              <a:rPr lang="zh-CN" altLang="en-US" b="1">
                <a:solidFill>
                  <a:srgbClr val="000066"/>
                </a:solidFill>
                <a:ea typeface="楷体_GB2312"/>
                <a:cs typeface="楷体_GB2312"/>
              </a:rPr>
              <a:t>口腔怎样衰老？</a:t>
            </a:r>
          </a:p>
          <a:p>
            <a:pPr algn="l" eaLnBrk="1" hangingPunct="1">
              <a:spcBef>
                <a:spcPct val="70000"/>
              </a:spcBef>
            </a:pPr>
            <a:r>
              <a:rPr lang="zh-CN" altLang="en-US" b="1">
                <a:solidFill>
                  <a:srgbClr val="000066"/>
                </a:solidFill>
                <a:ea typeface="楷体_GB2312"/>
                <a:cs typeface="楷体_GB2312"/>
              </a:rPr>
              <a:t>老人为何有时有烧心感觉</a:t>
            </a:r>
            <a:r>
              <a:rPr lang="en-US" altLang="zh-CN" b="1">
                <a:solidFill>
                  <a:srgbClr val="000066"/>
                </a:solidFill>
                <a:ea typeface="楷体_GB2312"/>
                <a:cs typeface="楷体_GB2312"/>
              </a:rPr>
              <a:t>?</a:t>
            </a:r>
            <a:r>
              <a:rPr lang="zh-CN" altLang="en-US" b="1">
                <a:solidFill>
                  <a:srgbClr val="000066"/>
                </a:solidFill>
                <a:ea typeface="楷体_GB2312"/>
                <a:cs typeface="楷体_GB2312"/>
              </a:rPr>
              <a:t>为何易患胃溃疡？</a:t>
            </a:r>
          </a:p>
          <a:p>
            <a:pPr algn="l" eaLnBrk="1" hangingPunct="1">
              <a:spcBef>
                <a:spcPct val="70000"/>
              </a:spcBef>
            </a:pPr>
            <a:r>
              <a:rPr lang="zh-CN" altLang="en-US" b="1">
                <a:solidFill>
                  <a:srgbClr val="000066"/>
                </a:solidFill>
                <a:ea typeface="楷体_GB2312"/>
                <a:cs typeface="楷体_GB2312"/>
              </a:rPr>
              <a:t>小肠、大肠及辅助腺是否衰老？怎样衰老？</a:t>
            </a:r>
          </a:p>
        </p:txBody>
      </p:sp>
      <p:sp>
        <p:nvSpPr>
          <p:cNvPr id="14" name="AutoShape 4">
            <a:extLst>
              <a:ext uri="{FF2B5EF4-FFF2-40B4-BE49-F238E27FC236}">
                <a16:creationId xmlns:a16="http://schemas.microsoft.com/office/drawing/2014/main" id="{4EB6C2BF-9FA8-42CF-B082-C4A107BF18F0}"/>
              </a:ext>
            </a:extLst>
          </p:cNvPr>
          <p:cNvSpPr>
            <a:spLocks noChangeArrowheads="1"/>
          </p:cNvSpPr>
          <p:nvPr/>
        </p:nvSpPr>
        <p:spPr bwMode="auto">
          <a:xfrm>
            <a:off x="4459288" y="2482850"/>
            <a:ext cx="600075" cy="288925"/>
          </a:xfrm>
          <a:prstGeom prst="rightArrow">
            <a:avLst>
              <a:gd name="adj1" fmla="val 50000"/>
              <a:gd name="adj2" fmla="val 51923"/>
            </a:avLst>
          </a:prstGeom>
          <a:solidFill>
            <a:schemeClr val="folHlink">
              <a:alpha val="79999"/>
            </a:schemeClr>
          </a:solidFill>
          <a:ln w="9525">
            <a:solidFill>
              <a:schemeClr val="folHlink"/>
            </a:solidFill>
            <a:miter lim="800000"/>
            <a:headEnd/>
            <a:tailEnd/>
          </a:ln>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5" name="Group 6">
            <a:extLst>
              <a:ext uri="{FF2B5EF4-FFF2-40B4-BE49-F238E27FC236}">
                <a16:creationId xmlns:a16="http://schemas.microsoft.com/office/drawing/2014/main" id="{3E32A711-F685-4806-9A1F-A4651499D759}"/>
              </a:ext>
            </a:extLst>
          </p:cNvPr>
          <p:cNvGrpSpPr>
            <a:grpSpLocks/>
          </p:cNvGrpSpPr>
          <p:nvPr/>
        </p:nvGrpSpPr>
        <p:grpSpPr bwMode="auto">
          <a:xfrm>
            <a:off x="1082675" y="2327275"/>
            <a:ext cx="3473450" cy="720725"/>
            <a:chOff x="0" y="0"/>
            <a:chExt cx="1542" cy="454"/>
          </a:xfrm>
        </p:grpSpPr>
        <p:pic>
          <p:nvPicPr>
            <p:cNvPr id="16" name="Picture 6" descr="矩形-2">
              <a:extLst>
                <a:ext uri="{FF2B5EF4-FFF2-40B4-BE49-F238E27FC236}">
                  <a16:creationId xmlns:a16="http://schemas.microsoft.com/office/drawing/2014/main" id="{2290EA10-F507-46E4-BD6F-15DF8FDED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
              <a:extLst>
                <a:ext uri="{FF2B5EF4-FFF2-40B4-BE49-F238E27FC236}">
                  <a16:creationId xmlns:a16="http://schemas.microsoft.com/office/drawing/2014/main" id="{E333073C-E3D5-48CD-BA68-CDCDD70D9207}"/>
                </a:ext>
              </a:extLst>
            </p:cNvPr>
            <p:cNvSpPr txBox="1">
              <a:spLocks noChangeArrowheads="1"/>
            </p:cNvSpPr>
            <p:nvPr/>
          </p:nvSpPr>
          <p:spPr bwMode="auto">
            <a:xfrm>
              <a:off x="168" y="22"/>
              <a:ext cx="1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sz="2800" b="1">
                  <a:solidFill>
                    <a:schemeClr val="folHlink"/>
                  </a:solidFill>
                  <a:effectLst>
                    <a:outerShdw blurRad="38100" dist="38100" dir="2700000" algn="tl">
                      <a:srgbClr val="000000"/>
                    </a:outerShdw>
                  </a:effectLst>
                  <a:ea typeface="楷体_GB2312" pitchFamily="1" charset="-122"/>
                </a:rPr>
                <a:t>消化系统</a:t>
              </a:r>
            </a:p>
          </p:txBody>
        </p:sp>
        <p:sp>
          <p:nvSpPr>
            <p:cNvPr id="18" name="AutoShape 8">
              <a:extLst>
                <a:ext uri="{FF2B5EF4-FFF2-40B4-BE49-F238E27FC236}">
                  <a16:creationId xmlns:a16="http://schemas.microsoft.com/office/drawing/2014/main" id="{B57A1ACF-C068-428C-ACCB-2AEA2BE49080}"/>
                </a:ext>
              </a:extLst>
            </p:cNvPr>
            <p:cNvSpPr>
              <a:spLocks noChangeArrowheads="1"/>
            </p:cNvSpPr>
            <p:nvPr/>
          </p:nvSpPr>
          <p:spPr bwMode="auto">
            <a:xfrm>
              <a:off x="91" y="137"/>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19" name="Group 10">
            <a:extLst>
              <a:ext uri="{FF2B5EF4-FFF2-40B4-BE49-F238E27FC236}">
                <a16:creationId xmlns:a16="http://schemas.microsoft.com/office/drawing/2014/main" id="{2C51AB8B-BDC6-4B1C-AAB0-0FA0EB90E85D}"/>
              </a:ext>
            </a:extLst>
          </p:cNvPr>
          <p:cNvGrpSpPr>
            <a:grpSpLocks/>
          </p:cNvGrpSpPr>
          <p:nvPr/>
        </p:nvGrpSpPr>
        <p:grpSpPr bwMode="auto">
          <a:xfrm>
            <a:off x="5059363" y="2333625"/>
            <a:ext cx="3473450" cy="725487"/>
            <a:chOff x="0" y="0"/>
            <a:chExt cx="1542" cy="457"/>
          </a:xfrm>
        </p:grpSpPr>
        <p:pic>
          <p:nvPicPr>
            <p:cNvPr id="20" name="Picture 10" descr="矩形-2">
              <a:extLst>
                <a:ext uri="{FF2B5EF4-FFF2-40B4-BE49-F238E27FC236}">
                  <a16:creationId xmlns:a16="http://schemas.microsoft.com/office/drawing/2014/main" id="{55D4E785-8BEF-456D-9067-04E408EF0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1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a:extLst>
                <a:ext uri="{FF2B5EF4-FFF2-40B4-BE49-F238E27FC236}">
                  <a16:creationId xmlns:a16="http://schemas.microsoft.com/office/drawing/2014/main" id="{3F05BB49-4930-457C-A89E-1D5BF0AC9F41}"/>
                </a:ext>
              </a:extLst>
            </p:cNvPr>
            <p:cNvSpPr txBox="1">
              <a:spLocks noChangeArrowheads="1"/>
            </p:cNvSpPr>
            <p:nvPr/>
          </p:nvSpPr>
          <p:spPr bwMode="auto">
            <a:xfrm>
              <a:off x="231" y="0"/>
              <a:ext cx="1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defRPr/>
              </a:pPr>
              <a:r>
                <a:rPr lang="zh-CN" altLang="en-US" b="1">
                  <a:solidFill>
                    <a:schemeClr val="folHlink"/>
                  </a:solidFill>
                  <a:effectLst>
                    <a:outerShdw blurRad="38100" dist="38100" dir="2700000" algn="tl">
                      <a:srgbClr val="000000"/>
                    </a:outerShdw>
                  </a:effectLst>
                </a:rPr>
                <a:t>泌尿</a:t>
              </a:r>
              <a:r>
                <a:rPr lang="en-US" b="1">
                  <a:solidFill>
                    <a:schemeClr val="folHlink"/>
                  </a:solidFill>
                  <a:effectLst>
                    <a:outerShdw blurRad="38100" dist="38100" dir="2700000" algn="tl">
                      <a:srgbClr val="000000"/>
                    </a:outerShdw>
                  </a:effectLst>
                </a:rPr>
                <a:t>/</a:t>
              </a:r>
              <a:r>
                <a:rPr lang="zh-CN" altLang="en-US" b="1">
                  <a:solidFill>
                    <a:schemeClr val="folHlink"/>
                  </a:solidFill>
                  <a:effectLst>
                    <a:outerShdw blurRad="38100" dist="38100" dir="2700000" algn="tl">
                      <a:srgbClr val="000000"/>
                    </a:outerShdw>
                  </a:effectLst>
                </a:rPr>
                <a:t>生殖系统</a:t>
              </a:r>
            </a:p>
          </p:txBody>
        </p:sp>
        <p:sp>
          <p:nvSpPr>
            <p:cNvPr id="22" name="AutoShape 12">
              <a:extLst>
                <a:ext uri="{FF2B5EF4-FFF2-40B4-BE49-F238E27FC236}">
                  <a16:creationId xmlns:a16="http://schemas.microsoft.com/office/drawing/2014/main" id="{99FA5A14-E1F2-4DCA-8576-D1760522F46F}"/>
                </a:ext>
              </a:extLst>
            </p:cNvPr>
            <p:cNvSpPr>
              <a:spLocks noChangeArrowheads="1"/>
            </p:cNvSpPr>
            <p:nvPr/>
          </p:nvSpPr>
          <p:spPr bwMode="auto">
            <a:xfrm>
              <a:off x="91" y="140"/>
              <a:ext cx="91" cy="136"/>
            </a:xfrm>
            <a:prstGeom prst="flowChartMerge">
              <a:avLst/>
            </a:prstGeom>
            <a:solidFill>
              <a:srgbClr val="0033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宋体" panose="02010600030101010101" pitchFamily="2" charset="-122"/>
                </a:defRPr>
              </a:lvl1pPr>
              <a:lvl2pPr marL="742950" indent="-285750" algn="ctr">
                <a:defRPr sz="2400">
                  <a:solidFill>
                    <a:schemeClr val="tx1"/>
                  </a:solidFill>
                  <a:latin typeface="Arial" panose="020B0604020202020204" pitchFamily="34" charset="0"/>
                  <a:ea typeface="宋体" panose="02010600030101010101" pitchFamily="2" charset="-122"/>
                </a:defRPr>
              </a:lvl2pPr>
              <a:lvl3pPr marL="1143000" indent="-228600" algn="ctr">
                <a:defRPr sz="2400">
                  <a:solidFill>
                    <a:schemeClr val="tx1"/>
                  </a:solidFill>
                  <a:latin typeface="Arial" panose="020B0604020202020204" pitchFamily="34" charset="0"/>
                  <a:ea typeface="宋体" panose="02010600030101010101" pitchFamily="2" charset="-122"/>
                </a:defRPr>
              </a:lvl3pPr>
              <a:lvl4pPr marL="1600200" indent="-228600" algn="ctr">
                <a:defRPr sz="2400">
                  <a:solidFill>
                    <a:schemeClr val="tx1"/>
                  </a:solidFill>
                  <a:latin typeface="Arial" panose="020B0604020202020204" pitchFamily="34" charset="0"/>
                  <a:ea typeface="宋体" panose="02010600030101010101" pitchFamily="2" charset="-122"/>
                </a:defRPr>
              </a:lvl4pPr>
              <a:lvl5pPr marL="2057400" indent="-228600" algn="ctr">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71898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972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cap="all" dirty="0">
                <a:solidFill>
                  <a:schemeClr val="accent6"/>
                </a:solidFill>
              </a:rPr>
              <a:t>免疫系统组成</a:t>
            </a:r>
            <a:endParaRPr lang="zh-CN" altLang="en-US" sz="3200" b="1" dirty="0">
              <a:solidFill>
                <a:schemeClr val="accent6"/>
              </a:solidFill>
            </a:endParaRP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248400"/>
            <a:ext cx="906145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3" name="图片 2">
            <a:extLst>
              <a:ext uri="{FF2B5EF4-FFF2-40B4-BE49-F238E27FC236}">
                <a16:creationId xmlns:a16="http://schemas.microsoft.com/office/drawing/2014/main" id="{851F2A62-317E-48FD-9599-636433C19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56000"/>
            <a:ext cx="7636364" cy="5040000"/>
          </a:xfrm>
          <a:prstGeom prst="rect">
            <a:avLst/>
          </a:prstGeom>
        </p:spPr>
      </p:pic>
    </p:spTree>
    <p:extLst>
      <p:ext uri="{BB962C8B-B14F-4D97-AF65-F5344CB8AC3E}">
        <p14:creationId xmlns:p14="http://schemas.microsoft.com/office/powerpoint/2010/main" val="3029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10" name="Rectangle 7">
            <a:extLst>
              <a:ext uri="{FF2B5EF4-FFF2-40B4-BE49-F238E27FC236}">
                <a16:creationId xmlns:a16="http://schemas.microsoft.com/office/drawing/2014/main" id="{462A9160-DABD-4D45-8817-D7B54516A0F2}"/>
              </a:ext>
            </a:extLst>
          </p:cNvPr>
          <p:cNvSpPr>
            <a:spLocks noChangeArrowheads="1"/>
          </p:cNvSpPr>
          <p:nvPr/>
        </p:nvSpPr>
        <p:spPr bwMode="auto">
          <a:xfrm>
            <a:off x="304800" y="61972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cap="all" dirty="0">
                <a:solidFill>
                  <a:schemeClr val="accent6"/>
                </a:solidFill>
              </a:rPr>
              <a:t>免疫系统组成</a:t>
            </a:r>
            <a:endParaRPr lang="zh-CN" altLang="en-US" sz="3200" b="1" dirty="0">
              <a:solidFill>
                <a:schemeClr val="accent6"/>
              </a:solidFill>
            </a:endParaRPr>
          </a:p>
        </p:txBody>
      </p:sp>
      <p:cxnSp>
        <p:nvCxnSpPr>
          <p:cNvPr id="11" name="直接连接符 10">
            <a:extLst>
              <a:ext uri="{FF2B5EF4-FFF2-40B4-BE49-F238E27FC236}">
                <a16:creationId xmlns:a16="http://schemas.microsoft.com/office/drawing/2014/main" id="{D34868B4-0533-4D65-9423-8E145FE2F754}"/>
              </a:ext>
            </a:extLst>
          </p:cNvPr>
          <p:cNvCxnSpPr/>
          <p:nvPr/>
        </p:nvCxnSpPr>
        <p:spPr bwMode="auto">
          <a:xfrm>
            <a:off x="41275" y="6248400"/>
            <a:ext cx="906145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9" name="图片 8">
            <a:extLst>
              <a:ext uri="{FF2B5EF4-FFF2-40B4-BE49-F238E27FC236}">
                <a16:creationId xmlns:a16="http://schemas.microsoft.com/office/drawing/2014/main" id="{ACF302A1-4ABE-44AF-B804-5E368F906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072207"/>
            <a:ext cx="7560000" cy="5025176"/>
          </a:xfrm>
          <a:prstGeom prst="rect">
            <a:avLst/>
          </a:prstGeom>
        </p:spPr>
      </p:pic>
    </p:spTree>
    <p:extLst>
      <p:ext uri="{BB962C8B-B14F-4D97-AF65-F5344CB8AC3E}">
        <p14:creationId xmlns:p14="http://schemas.microsoft.com/office/powerpoint/2010/main" val="105660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918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特点一：胸腺细胞随增龄下降</a:t>
            </a:r>
          </a:p>
        </p:txBody>
      </p:sp>
      <p:sp>
        <p:nvSpPr>
          <p:cNvPr id="9" name="Rectangle 7">
            <a:extLst>
              <a:ext uri="{FF2B5EF4-FFF2-40B4-BE49-F238E27FC236}">
                <a16:creationId xmlns:a16="http://schemas.microsoft.com/office/drawing/2014/main" id="{4ADBECD7-459E-4A04-8BE5-60E1385C0ECE}"/>
              </a:ext>
            </a:extLst>
          </p:cNvPr>
          <p:cNvSpPr>
            <a:spLocks noChangeArrowheads="1"/>
          </p:cNvSpPr>
          <p:nvPr/>
        </p:nvSpPr>
        <p:spPr bwMode="auto">
          <a:xfrm>
            <a:off x="252087" y="5011088"/>
            <a:ext cx="8716025" cy="144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marL="363538" indent="-363538">
              <a:lnSpc>
                <a:spcPct val="160000"/>
              </a:lnSpc>
              <a:buFont typeface="Wingdings" panose="05000000000000000000" pitchFamily="2" charset="2"/>
              <a:buChar char="Ø"/>
            </a:pPr>
            <a:r>
              <a:rPr lang="zh-CN" altLang="en-US" sz="3200" b="1" dirty="0">
                <a:solidFill>
                  <a:srgbClr val="000066"/>
                </a:solidFill>
              </a:rPr>
              <a:t>随着年龄增加，小鼠胸腺细胞下降速率呈现出</a:t>
            </a:r>
            <a:r>
              <a:rPr lang="zh-CN" altLang="en-US" sz="3200" b="1" dirty="0">
                <a:solidFill>
                  <a:srgbClr val="FF0000"/>
                </a:solidFill>
              </a:rPr>
              <a:t>快</a:t>
            </a:r>
            <a:r>
              <a:rPr lang="en-US" altLang="zh-CN" sz="3200" b="1" dirty="0">
                <a:solidFill>
                  <a:srgbClr val="FF0000"/>
                </a:solidFill>
              </a:rPr>
              <a:t>-</a:t>
            </a:r>
            <a:r>
              <a:rPr lang="zh-CN" altLang="en-US" sz="3200" b="1" dirty="0">
                <a:solidFill>
                  <a:srgbClr val="FF0000"/>
                </a:solidFill>
              </a:rPr>
              <a:t>慢</a:t>
            </a:r>
            <a:r>
              <a:rPr lang="en-US" altLang="zh-CN" sz="3200" b="1" dirty="0">
                <a:solidFill>
                  <a:srgbClr val="FF0000"/>
                </a:solidFill>
              </a:rPr>
              <a:t>-</a:t>
            </a:r>
            <a:r>
              <a:rPr lang="zh-CN" altLang="en-US" sz="3200" b="1" dirty="0">
                <a:solidFill>
                  <a:srgbClr val="FF0000"/>
                </a:solidFill>
              </a:rPr>
              <a:t>快</a:t>
            </a:r>
            <a:r>
              <a:rPr lang="zh-CN" altLang="en-US" sz="3200" b="1" dirty="0">
                <a:solidFill>
                  <a:srgbClr val="000066"/>
                </a:solidFill>
              </a:rPr>
              <a:t>的趋势</a:t>
            </a:r>
            <a:endParaRPr lang="en-US" altLang="zh-CN" sz="3200" b="1" dirty="0">
              <a:solidFill>
                <a:srgbClr val="000066"/>
              </a:solidFill>
            </a:endParaRPr>
          </a:p>
        </p:txBody>
      </p:sp>
      <p:pic>
        <p:nvPicPr>
          <p:cNvPr id="3" name="图片 2">
            <a:extLst>
              <a:ext uri="{FF2B5EF4-FFF2-40B4-BE49-F238E27FC236}">
                <a16:creationId xmlns:a16="http://schemas.microsoft.com/office/drawing/2014/main" id="{D5960373-4839-4E75-A4A2-F0DB2F7F7210}"/>
              </a:ext>
            </a:extLst>
          </p:cNvPr>
          <p:cNvPicPr>
            <a:picLocks noChangeAspect="1"/>
          </p:cNvPicPr>
          <p:nvPr/>
        </p:nvPicPr>
        <p:blipFill>
          <a:blip r:embed="rId3"/>
          <a:stretch>
            <a:fillRect/>
          </a:stretch>
        </p:blipFill>
        <p:spPr>
          <a:xfrm>
            <a:off x="248825" y="2021883"/>
            <a:ext cx="8640000" cy="2778717"/>
          </a:xfrm>
          <a:prstGeom prst="rect">
            <a:avLst/>
          </a:prstGeom>
        </p:spPr>
      </p:pic>
      <p:cxnSp>
        <p:nvCxnSpPr>
          <p:cNvPr id="8" name="直接连接符 7">
            <a:extLst>
              <a:ext uri="{FF2B5EF4-FFF2-40B4-BE49-F238E27FC236}">
                <a16:creationId xmlns:a16="http://schemas.microsoft.com/office/drawing/2014/main" id="{59538F09-85F9-4EE1-A006-46404BE479DC}"/>
              </a:ext>
            </a:extLst>
          </p:cNvPr>
          <p:cNvCxnSpPr/>
          <p:nvPr/>
        </p:nvCxnSpPr>
        <p:spPr bwMode="auto">
          <a:xfrm>
            <a:off x="41275" y="5029200"/>
            <a:ext cx="906145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15730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0" y="0"/>
            <a:ext cx="9144000" cy="92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3" name="Rectangle 5"/>
          <p:cNvSpPr>
            <a:spLocks noChangeArrowheads="1"/>
          </p:cNvSpPr>
          <p:nvPr/>
        </p:nvSpPr>
        <p:spPr bwMode="auto">
          <a:xfrm>
            <a:off x="0" y="1"/>
            <a:ext cx="9144000" cy="923012"/>
          </a:xfrm>
          <a:prstGeom prst="rect">
            <a:avLst/>
          </a:prstGeom>
          <a:solidFill>
            <a:schemeClr val="bg1">
              <a:lumMod val="95000"/>
            </a:schemeClr>
          </a:solidFill>
          <a:ln>
            <a:noFill/>
          </a:ln>
          <a:effectLst/>
        </p:spPr>
        <p:txBody>
          <a:bodyPr wrap="none" lIns="18000" rIns="18000" anchor="ctr"/>
          <a:lstStyle/>
          <a:p>
            <a:r>
              <a:rPr lang="zh-CN" altLang="en-US" sz="4800" b="1" dirty="0">
                <a:solidFill>
                  <a:schemeClr val="tx1"/>
                </a:solidFill>
                <a:effectLst>
                  <a:outerShdw blurRad="38100" dist="38100" dir="2700000" algn="tl">
                    <a:srgbClr val="000000"/>
                  </a:outerShdw>
                </a:effectLst>
              </a:rPr>
              <a:t>年龄相关免疫功能变化</a:t>
            </a:r>
            <a:endParaRPr lang="en-US" altLang="zh-CN" sz="4800" b="1" dirty="0">
              <a:solidFill>
                <a:schemeClr val="tx1"/>
              </a:solidFill>
              <a:effectLst>
                <a:outerShdw blurRad="38100" dist="38100" dir="2700000" algn="tl">
                  <a:srgbClr val="000000"/>
                </a:outerShdw>
              </a:effectLst>
            </a:endParaRPr>
          </a:p>
        </p:txBody>
      </p:sp>
      <p:sp>
        <p:nvSpPr>
          <p:cNvPr id="7174" name="Rectangle 6"/>
          <p:cNvSpPr>
            <a:spLocks noChangeArrowheads="1"/>
          </p:cNvSpPr>
          <p:nvPr/>
        </p:nvSpPr>
        <p:spPr bwMode="auto">
          <a:xfrm>
            <a:off x="34925" y="948065"/>
            <a:ext cx="9067800" cy="590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endParaRPr lang="zh-CN" altLang="en-US"/>
          </a:p>
        </p:txBody>
      </p:sp>
      <p:sp>
        <p:nvSpPr>
          <p:cNvPr id="7175" name="Rectangle 7"/>
          <p:cNvSpPr>
            <a:spLocks noChangeArrowheads="1"/>
          </p:cNvSpPr>
          <p:nvPr/>
        </p:nvSpPr>
        <p:spPr bwMode="auto">
          <a:xfrm>
            <a:off x="381000" y="1091854"/>
            <a:ext cx="8458200" cy="58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nchor="ctr">
            <a:noAutofit/>
          </a:bodyPr>
          <a:lstStyle>
            <a:lvl1pPr algn="l">
              <a:tabLst>
                <a:tab pos="541338" algn="l"/>
              </a:tabLst>
              <a:defRPr>
                <a:solidFill>
                  <a:schemeClr val="tx1"/>
                </a:solidFill>
                <a:latin typeface="Arial" panose="020B0604020202020204" pitchFamily="34" charset="0"/>
                <a:ea typeface="宋体" panose="02010600030101010101" pitchFamily="2" charset="-122"/>
              </a:defRPr>
            </a:lvl1pPr>
            <a:lvl2pPr algn="l">
              <a:tabLst>
                <a:tab pos="541338" algn="l"/>
              </a:tabLst>
              <a:defRPr>
                <a:solidFill>
                  <a:schemeClr val="tx1"/>
                </a:solidFill>
                <a:latin typeface="Arial" panose="020B0604020202020204" pitchFamily="34" charset="0"/>
                <a:ea typeface="宋体" panose="02010600030101010101" pitchFamily="2" charset="-122"/>
              </a:defRPr>
            </a:lvl2pPr>
            <a:lvl3pPr algn="l">
              <a:tabLst>
                <a:tab pos="541338" algn="l"/>
              </a:tabLst>
              <a:defRPr>
                <a:solidFill>
                  <a:schemeClr val="tx1"/>
                </a:solidFill>
                <a:latin typeface="Arial" panose="020B0604020202020204" pitchFamily="34" charset="0"/>
                <a:ea typeface="宋体" panose="02010600030101010101" pitchFamily="2" charset="-122"/>
              </a:defRPr>
            </a:lvl3pPr>
            <a:lvl4pPr algn="l">
              <a:tabLst>
                <a:tab pos="541338" algn="l"/>
              </a:tabLst>
              <a:defRPr>
                <a:solidFill>
                  <a:schemeClr val="tx1"/>
                </a:solidFill>
                <a:latin typeface="Arial" panose="020B0604020202020204" pitchFamily="34" charset="0"/>
                <a:ea typeface="宋体" panose="02010600030101010101" pitchFamily="2" charset="-122"/>
              </a:defRPr>
            </a:lvl4pPr>
            <a:lvl5pPr algn="l">
              <a:tabLst>
                <a:tab pos="541338"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41338" algn="l"/>
              </a:tabLst>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3200" b="1" dirty="0">
                <a:solidFill>
                  <a:srgbClr val="FF0000"/>
                </a:solidFill>
              </a:rPr>
              <a:t>变化二：外周血</a:t>
            </a:r>
            <a:r>
              <a:rPr lang="en-US" altLang="zh-CN" sz="3200" dirty="0">
                <a:solidFill>
                  <a:srgbClr val="000066"/>
                </a:solidFill>
              </a:rPr>
              <a:t>Naïve CD8</a:t>
            </a:r>
            <a:r>
              <a:rPr lang="en-US" altLang="zh-CN" sz="3200" baseline="30000" dirty="0">
                <a:solidFill>
                  <a:srgbClr val="000066"/>
                </a:solidFill>
              </a:rPr>
              <a:t>+</a:t>
            </a:r>
            <a:r>
              <a:rPr lang="en-US" altLang="zh-CN" sz="3200" dirty="0">
                <a:solidFill>
                  <a:srgbClr val="000066"/>
                </a:solidFill>
              </a:rPr>
              <a:t>T cells</a:t>
            </a:r>
            <a:r>
              <a:rPr lang="zh-CN" altLang="en-US" sz="3200" b="1" dirty="0">
                <a:solidFill>
                  <a:srgbClr val="FF0000"/>
                </a:solidFill>
              </a:rPr>
              <a:t>随增龄下降</a:t>
            </a:r>
          </a:p>
        </p:txBody>
      </p:sp>
      <p:pic>
        <p:nvPicPr>
          <p:cNvPr id="6" name="图片 5">
            <a:extLst>
              <a:ext uri="{FF2B5EF4-FFF2-40B4-BE49-F238E27FC236}">
                <a16:creationId xmlns:a16="http://schemas.microsoft.com/office/drawing/2014/main" id="{C6492574-95A7-44E1-B5D6-99C0934EB0F3}"/>
              </a:ext>
            </a:extLst>
          </p:cNvPr>
          <p:cNvPicPr>
            <a:picLocks noChangeAspect="1"/>
          </p:cNvPicPr>
          <p:nvPr/>
        </p:nvPicPr>
        <p:blipFill>
          <a:blip r:embed="rId3"/>
          <a:stretch>
            <a:fillRect/>
          </a:stretch>
        </p:blipFill>
        <p:spPr>
          <a:xfrm>
            <a:off x="506400" y="1802510"/>
            <a:ext cx="8028000" cy="4990578"/>
          </a:xfrm>
          <a:prstGeom prst="rect">
            <a:avLst/>
          </a:prstGeom>
        </p:spPr>
      </p:pic>
      <p:sp>
        <p:nvSpPr>
          <p:cNvPr id="7" name="矩形 6">
            <a:extLst>
              <a:ext uri="{FF2B5EF4-FFF2-40B4-BE49-F238E27FC236}">
                <a16:creationId xmlns:a16="http://schemas.microsoft.com/office/drawing/2014/main" id="{D8DAC3B7-2635-426C-BF24-7546BF352A2C}"/>
              </a:ext>
            </a:extLst>
          </p:cNvPr>
          <p:cNvSpPr/>
          <p:nvPr/>
        </p:nvSpPr>
        <p:spPr bwMode="auto">
          <a:xfrm>
            <a:off x="7696200" y="2895600"/>
            <a:ext cx="762000" cy="3733800"/>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 tIns="45720" rIns="18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cxnSp>
        <p:nvCxnSpPr>
          <p:cNvPr id="14" name="直接连接符 13">
            <a:extLst>
              <a:ext uri="{FF2B5EF4-FFF2-40B4-BE49-F238E27FC236}">
                <a16:creationId xmlns:a16="http://schemas.microsoft.com/office/drawing/2014/main" id="{7BB12644-2A75-45B5-AD83-F76B41A3280E}"/>
              </a:ext>
            </a:extLst>
          </p:cNvPr>
          <p:cNvCxnSpPr/>
          <p:nvPr/>
        </p:nvCxnSpPr>
        <p:spPr bwMode="auto">
          <a:xfrm>
            <a:off x="650400" y="1721964"/>
            <a:ext cx="781200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62622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wipe(left)">
                                      <p:cBhvr>
                                        <p:cTn id="7" dur="500"/>
                                        <p:tgtEl>
                                          <p:spTgt spid="7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 tIns="45720" rIns="1800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 tIns="45720" rIns="1800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4512</TotalTime>
  <Words>7624</Words>
  <Application>Microsoft Office PowerPoint</Application>
  <PresentationFormat>全屏显示(4:3)</PresentationFormat>
  <Paragraphs>507</Paragraphs>
  <Slides>56</Slides>
  <Notes>52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AdvPSHN-M</vt:lpstr>
      <vt:lpstr>AdvPSHN-MI</vt:lpstr>
      <vt:lpstr>Helvetica Neue</vt:lpstr>
      <vt:lpstr>等线</vt:lpstr>
      <vt:lpstr>华文行楷</vt:lpstr>
      <vt:lpstr>华文隶书</vt:lpstr>
      <vt:lpstr>隶书</vt:lpstr>
      <vt:lpstr>宋体</vt:lpstr>
      <vt:lpstr>微软雅黑</vt:lpstr>
      <vt:lpstr>Arial</vt:lpstr>
      <vt:lpstr>Arial Black</vt:lpstr>
      <vt:lpstr>Calibri</vt:lpstr>
      <vt:lpstr>Segoe UI</vt:lpstr>
      <vt:lpstr>Times New Roman</vt:lpstr>
      <vt:lpstr>Wingdings</vt:lpstr>
      <vt:lpstr>默认设计模板</vt:lpstr>
      <vt:lpstr>第三讲：神经、免疫与衰老 3. Nerve, immunity and aging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 Guolin</cp:lastModifiedBy>
  <cp:revision>875</cp:revision>
  <cp:lastPrinted>1601-01-01T00:00:00Z</cp:lastPrinted>
  <dcterms:created xsi:type="dcterms:W3CDTF">1601-01-01T00:00:00Z</dcterms:created>
  <dcterms:modified xsi:type="dcterms:W3CDTF">2019-09-22T08:03:07Z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